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Poppins Semi-Bold" charset="1" panose="00000700000000000000"/>
      <p:regular r:id="rId50"/>
    </p:embeddedFont>
    <p:embeddedFont>
      <p:font typeface="Poppins Bold" charset="1" panose="00000800000000000000"/>
      <p:regular r:id="rId51"/>
    </p:embeddedFont>
    <p:embeddedFont>
      <p:font typeface="Poppins" charset="1" panose="00000500000000000000"/>
      <p:regular r:id="rId52"/>
    </p:embeddedFont>
    <p:embeddedFont>
      <p:font typeface="Poppins Bold Italics" charset="1" panose="00000800000000000000"/>
      <p:regular r:id="rId53"/>
    </p:embeddedFont>
    <p:embeddedFont>
      <p:font typeface="Canva Sans Bold" charset="1" panose="020B0803030501040103"/>
      <p:regular r:id="rId54"/>
    </p:embeddedFont>
    <p:embeddedFont>
      <p:font typeface="Canva Sans" charset="1" panose="020B0503030501040103"/>
      <p:regular r:id="rId55"/>
    </p:embeddedFont>
    <p:embeddedFont>
      <p:font typeface="Glacial Indifference Bold" charset="1" panose="00000800000000000000"/>
      <p:regular r:id="rId56"/>
    </p:embeddedFont>
    <p:embeddedFont>
      <p:font typeface="Glacial Indifference" charset="1" panose="00000000000000000000"/>
      <p:regular r:id="rId57"/>
    </p:embeddedFont>
    <p:embeddedFont>
      <p:font typeface="Glacial Indifference Italics" charset="1" panose="0000000000000000000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https://lookerstudio.google.com/u/0/reporting/628f7749-4485-4517-a626-726df18b9277/page/15XFE" TargetMode="External" Type="http://schemas.openxmlformats.org/officeDocument/2006/relationships/hyperlink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67.png" Type="http://schemas.openxmlformats.org/officeDocument/2006/relationships/image"/><Relationship Id="rId13" Target="../media/image68.sv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16" Target="../media/image71.png" Type="http://schemas.openxmlformats.org/officeDocument/2006/relationships/image"/><Relationship Id="rId17" Target="../media/image72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Relationship Id="rId3" Target="../media/image2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Relationship Id="rId3" Target="../media/image2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42866" y="-121932"/>
            <a:ext cx="8251317" cy="10408810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59410" t="0" r="-71799" b="-916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84962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04614" y="8957208"/>
            <a:ext cx="3550745" cy="168660"/>
          </a:xfrm>
          <a:custGeom>
            <a:avLst/>
            <a:gdLst/>
            <a:ahLst/>
            <a:cxnLst/>
            <a:rect r="r" b="b" t="t" l="l"/>
            <a:pathLst>
              <a:path h="168660" w="3550745">
                <a:moveTo>
                  <a:pt x="0" y="168660"/>
                </a:moveTo>
                <a:lnTo>
                  <a:pt x="3550745" y="168660"/>
                </a:lnTo>
                <a:lnTo>
                  <a:pt x="3550745" y="0"/>
                </a:lnTo>
                <a:lnTo>
                  <a:pt x="0" y="0"/>
                </a:lnTo>
                <a:lnTo>
                  <a:pt x="0" y="16866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4727" y="954731"/>
            <a:ext cx="1404115" cy="1324571"/>
          </a:xfrm>
          <a:custGeom>
            <a:avLst/>
            <a:gdLst/>
            <a:ahLst/>
            <a:cxnLst/>
            <a:rect r="r" b="b" t="t" l="l"/>
            <a:pathLst>
              <a:path h="1324571" w="1404115">
                <a:moveTo>
                  <a:pt x="0" y="0"/>
                </a:moveTo>
                <a:lnTo>
                  <a:pt x="1404115" y="0"/>
                </a:lnTo>
                <a:lnTo>
                  <a:pt x="1404115" y="1324571"/>
                </a:lnTo>
                <a:lnTo>
                  <a:pt x="0" y="1324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894727" y="4657853"/>
            <a:ext cx="6525940" cy="3667820"/>
            <a:chOff x="0" y="0"/>
            <a:chExt cx="8701254" cy="48904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85182"/>
              <a:ext cx="8372239" cy="4227981"/>
            </a:xfrm>
            <a:custGeom>
              <a:avLst/>
              <a:gdLst/>
              <a:ahLst/>
              <a:cxnLst/>
              <a:rect r="r" b="b" t="t" l="l"/>
              <a:pathLst>
                <a:path h="4227981" w="8372239">
                  <a:moveTo>
                    <a:pt x="0" y="0"/>
                  </a:moveTo>
                  <a:lnTo>
                    <a:pt x="8372239" y="0"/>
                  </a:lnTo>
                  <a:lnTo>
                    <a:pt x="8372239" y="4227980"/>
                  </a:lnTo>
                  <a:lnTo>
                    <a:pt x="0" y="422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701254" cy="4890427"/>
            </a:xfrm>
            <a:custGeom>
              <a:avLst/>
              <a:gdLst/>
              <a:ahLst/>
              <a:cxnLst/>
              <a:rect r="r" b="b" t="t" l="l"/>
              <a:pathLst>
                <a:path h="4890427" w="8701254">
                  <a:moveTo>
                    <a:pt x="0" y="0"/>
                  </a:moveTo>
                  <a:lnTo>
                    <a:pt x="8701254" y="0"/>
                  </a:lnTo>
                  <a:lnTo>
                    <a:pt x="8701254" y="4890427"/>
                  </a:lnTo>
                  <a:lnTo>
                    <a:pt x="0" y="489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2428213" y="1237340"/>
            <a:ext cx="6881376" cy="81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0"/>
              </a:lnSpc>
            </a:pPr>
            <a:r>
              <a:rPr lang="en-US" sz="2754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3140"/>
              </a:lnSpc>
            </a:pPr>
            <a:r>
              <a:rPr lang="en-US" sz="2754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-1987158" y="3504183"/>
            <a:ext cx="10209633" cy="780772"/>
            <a:chOff x="0" y="0"/>
            <a:chExt cx="2946466" cy="22532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946466" cy="225328"/>
            </a:xfrm>
            <a:custGeom>
              <a:avLst/>
              <a:gdLst/>
              <a:ahLst/>
              <a:cxnLst/>
              <a:rect r="r" b="b" t="t" l="l"/>
              <a:pathLst>
                <a:path h="225328" w="2946466">
                  <a:moveTo>
                    <a:pt x="203200" y="0"/>
                  </a:moveTo>
                  <a:lnTo>
                    <a:pt x="2946466" y="0"/>
                  </a:lnTo>
                  <a:lnTo>
                    <a:pt x="2743266" y="225328"/>
                  </a:lnTo>
                  <a:lnTo>
                    <a:pt x="0" y="2253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-57150"/>
              <a:ext cx="2743266" cy="282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07181" y="3636885"/>
            <a:ext cx="5285626" cy="55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3593" spc="154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INOVASI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51826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54032" y="6416832"/>
            <a:ext cx="2895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87.9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51826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54032" y="6445407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87.9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54032" y="7674314"/>
            <a:ext cx="2895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95.6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51826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54032" y="6445407"/>
            <a:ext cx="2895979" cy="66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87.9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54032" y="7702889"/>
            <a:ext cx="2895979" cy="66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87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95.6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861398" y="6343335"/>
            <a:ext cx="9111177" cy="3086100"/>
            <a:chOff x="0" y="0"/>
            <a:chExt cx="2399652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399652" cy="812800"/>
            </a:xfrm>
            <a:custGeom>
              <a:avLst/>
              <a:gdLst/>
              <a:ahLst/>
              <a:cxnLst/>
              <a:rect r="r" b="b" t="t" l="l"/>
              <a:pathLst>
                <a:path h="812800" w="2399652">
                  <a:moveTo>
                    <a:pt x="43336" y="0"/>
                  </a:moveTo>
                  <a:lnTo>
                    <a:pt x="2356316" y="0"/>
                  </a:lnTo>
                  <a:cubicBezTo>
                    <a:pt x="2380250" y="0"/>
                    <a:pt x="2399652" y="19402"/>
                    <a:pt x="2399652" y="43336"/>
                  </a:cubicBezTo>
                  <a:lnTo>
                    <a:pt x="2399652" y="769464"/>
                  </a:lnTo>
                  <a:cubicBezTo>
                    <a:pt x="2399652" y="780958"/>
                    <a:pt x="2395086" y="791980"/>
                    <a:pt x="2386959" y="800107"/>
                  </a:cubicBezTo>
                  <a:cubicBezTo>
                    <a:pt x="2378832" y="808234"/>
                    <a:pt x="2367809" y="812800"/>
                    <a:pt x="2356316" y="812800"/>
                  </a:cubicBezTo>
                  <a:lnTo>
                    <a:pt x="43336" y="812800"/>
                  </a:lnTo>
                  <a:cubicBezTo>
                    <a:pt x="31842" y="812800"/>
                    <a:pt x="20820" y="808234"/>
                    <a:pt x="12693" y="800107"/>
                  </a:cubicBezTo>
                  <a:cubicBezTo>
                    <a:pt x="4566" y="791980"/>
                    <a:pt x="0" y="780958"/>
                    <a:pt x="0" y="769464"/>
                  </a:cubicBezTo>
                  <a:lnTo>
                    <a:pt x="0" y="43336"/>
                  </a:lnTo>
                  <a:cubicBezTo>
                    <a:pt x="0" y="31842"/>
                    <a:pt x="4566" y="20820"/>
                    <a:pt x="12693" y="12693"/>
                  </a:cubicBezTo>
                  <a:cubicBezTo>
                    <a:pt x="20820" y="4566"/>
                    <a:pt x="31842" y="0"/>
                    <a:pt x="43336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239965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028700" y="7865322"/>
            <a:ext cx="9111177" cy="1611737"/>
            <a:chOff x="0" y="0"/>
            <a:chExt cx="2399652" cy="42449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399652" cy="424490"/>
            </a:xfrm>
            <a:custGeom>
              <a:avLst/>
              <a:gdLst/>
              <a:ahLst/>
              <a:cxnLst/>
              <a:rect r="r" b="b" t="t" l="l"/>
              <a:pathLst>
                <a:path h="424490" w="2399652">
                  <a:moveTo>
                    <a:pt x="43336" y="0"/>
                  </a:moveTo>
                  <a:lnTo>
                    <a:pt x="2356316" y="0"/>
                  </a:lnTo>
                  <a:cubicBezTo>
                    <a:pt x="2380250" y="0"/>
                    <a:pt x="2399652" y="19402"/>
                    <a:pt x="2399652" y="43336"/>
                  </a:cubicBezTo>
                  <a:lnTo>
                    <a:pt x="2399652" y="381155"/>
                  </a:lnTo>
                  <a:cubicBezTo>
                    <a:pt x="2399652" y="392648"/>
                    <a:pt x="2395086" y="403671"/>
                    <a:pt x="2386959" y="411798"/>
                  </a:cubicBezTo>
                  <a:cubicBezTo>
                    <a:pt x="2378832" y="419925"/>
                    <a:pt x="2367809" y="424490"/>
                    <a:pt x="2356316" y="424490"/>
                  </a:cubicBezTo>
                  <a:lnTo>
                    <a:pt x="43336" y="424490"/>
                  </a:lnTo>
                  <a:cubicBezTo>
                    <a:pt x="31842" y="424490"/>
                    <a:pt x="20820" y="419925"/>
                    <a:pt x="12693" y="411798"/>
                  </a:cubicBezTo>
                  <a:cubicBezTo>
                    <a:pt x="4566" y="403671"/>
                    <a:pt x="0" y="392648"/>
                    <a:pt x="0" y="381155"/>
                  </a:cubicBezTo>
                  <a:lnTo>
                    <a:pt x="0" y="43336"/>
                  </a:lnTo>
                  <a:cubicBezTo>
                    <a:pt x="0" y="31842"/>
                    <a:pt x="4566" y="20820"/>
                    <a:pt x="12693" y="12693"/>
                  </a:cubicBezTo>
                  <a:cubicBezTo>
                    <a:pt x="20820" y="4566"/>
                    <a:pt x="31842" y="0"/>
                    <a:pt x="43336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2399652" cy="481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28700" y="4880026"/>
            <a:ext cx="9111177" cy="1430530"/>
            <a:chOff x="0" y="0"/>
            <a:chExt cx="2399652" cy="37676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399652" cy="376765"/>
            </a:xfrm>
            <a:custGeom>
              <a:avLst/>
              <a:gdLst/>
              <a:ahLst/>
              <a:cxnLst/>
              <a:rect r="r" b="b" t="t" l="l"/>
              <a:pathLst>
                <a:path h="376765" w="2399652">
                  <a:moveTo>
                    <a:pt x="43336" y="0"/>
                  </a:moveTo>
                  <a:lnTo>
                    <a:pt x="2356316" y="0"/>
                  </a:lnTo>
                  <a:cubicBezTo>
                    <a:pt x="2380250" y="0"/>
                    <a:pt x="2399652" y="19402"/>
                    <a:pt x="2399652" y="43336"/>
                  </a:cubicBezTo>
                  <a:lnTo>
                    <a:pt x="2399652" y="333429"/>
                  </a:lnTo>
                  <a:cubicBezTo>
                    <a:pt x="2399652" y="344923"/>
                    <a:pt x="2395086" y="355945"/>
                    <a:pt x="2386959" y="364072"/>
                  </a:cubicBezTo>
                  <a:cubicBezTo>
                    <a:pt x="2378832" y="372199"/>
                    <a:pt x="2367809" y="376765"/>
                    <a:pt x="2356316" y="376765"/>
                  </a:cubicBezTo>
                  <a:lnTo>
                    <a:pt x="43336" y="376765"/>
                  </a:lnTo>
                  <a:cubicBezTo>
                    <a:pt x="19402" y="376765"/>
                    <a:pt x="0" y="357363"/>
                    <a:pt x="0" y="333429"/>
                  </a:cubicBezTo>
                  <a:lnTo>
                    <a:pt x="0" y="43336"/>
                  </a:lnTo>
                  <a:cubicBezTo>
                    <a:pt x="0" y="31842"/>
                    <a:pt x="4566" y="20820"/>
                    <a:pt x="12693" y="12693"/>
                  </a:cubicBezTo>
                  <a:cubicBezTo>
                    <a:pt x="20820" y="4566"/>
                    <a:pt x="31842" y="0"/>
                    <a:pt x="43336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2399652" cy="433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776211" y="4834180"/>
            <a:ext cx="9196365" cy="3086100"/>
            <a:chOff x="0" y="0"/>
            <a:chExt cx="2422088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422088" cy="812800"/>
            </a:xfrm>
            <a:custGeom>
              <a:avLst/>
              <a:gdLst/>
              <a:ahLst/>
              <a:cxnLst/>
              <a:rect r="r" b="b" t="t" l="l"/>
              <a:pathLst>
                <a:path h="812800" w="2422088">
                  <a:moveTo>
                    <a:pt x="42934" y="0"/>
                  </a:moveTo>
                  <a:lnTo>
                    <a:pt x="2379154" y="0"/>
                  </a:lnTo>
                  <a:cubicBezTo>
                    <a:pt x="2390541" y="0"/>
                    <a:pt x="2401461" y="4523"/>
                    <a:pt x="2409513" y="12575"/>
                  </a:cubicBezTo>
                  <a:cubicBezTo>
                    <a:pt x="2417564" y="20627"/>
                    <a:pt x="2422088" y="31547"/>
                    <a:pt x="2422088" y="42934"/>
                  </a:cubicBezTo>
                  <a:lnTo>
                    <a:pt x="2422088" y="769866"/>
                  </a:lnTo>
                  <a:cubicBezTo>
                    <a:pt x="2422088" y="781253"/>
                    <a:pt x="2417564" y="792173"/>
                    <a:pt x="2409513" y="800225"/>
                  </a:cubicBezTo>
                  <a:cubicBezTo>
                    <a:pt x="2401461" y="808277"/>
                    <a:pt x="2390541" y="812800"/>
                    <a:pt x="2379154" y="812800"/>
                  </a:cubicBezTo>
                  <a:lnTo>
                    <a:pt x="42934" y="812800"/>
                  </a:lnTo>
                  <a:cubicBezTo>
                    <a:pt x="31547" y="812800"/>
                    <a:pt x="20627" y="808277"/>
                    <a:pt x="12575" y="800225"/>
                  </a:cubicBezTo>
                  <a:cubicBezTo>
                    <a:pt x="4523" y="792173"/>
                    <a:pt x="0" y="781253"/>
                    <a:pt x="0" y="769866"/>
                  </a:cubicBezTo>
                  <a:lnTo>
                    <a:pt x="0" y="42934"/>
                  </a:lnTo>
                  <a:cubicBezTo>
                    <a:pt x="0" y="31547"/>
                    <a:pt x="4523" y="20627"/>
                    <a:pt x="12575" y="12575"/>
                  </a:cubicBezTo>
                  <a:cubicBezTo>
                    <a:pt x="20627" y="4523"/>
                    <a:pt x="31547" y="0"/>
                    <a:pt x="42934" y="0"/>
                  </a:cubicBezTo>
                  <a:close/>
                </a:path>
              </a:pathLst>
            </a:custGeom>
            <a:solidFill>
              <a:srgbClr val="272727">
                <a:alpha val="84706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2422088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28803" t="0" r="-605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4440" y="1566232"/>
            <a:ext cx="10716001" cy="2190710"/>
          </a:xfrm>
          <a:custGeom>
            <a:avLst/>
            <a:gdLst/>
            <a:ahLst/>
            <a:cxnLst/>
            <a:rect r="r" b="b" t="t" l="l"/>
            <a:pathLst>
              <a:path h="2190710" w="10716001">
                <a:moveTo>
                  <a:pt x="0" y="0"/>
                </a:moveTo>
                <a:lnTo>
                  <a:pt x="10716001" y="0"/>
                </a:lnTo>
                <a:lnTo>
                  <a:pt x="10716001" y="2190710"/>
                </a:lnTo>
                <a:lnTo>
                  <a:pt x="0" y="219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403" y="4828827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642948" y="4953391"/>
            <a:ext cx="4329627" cy="1081553"/>
            <a:chOff x="0" y="0"/>
            <a:chExt cx="162688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7329" y="5094327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1"/>
                </a:lnTo>
                <a:lnTo>
                  <a:pt x="0" y="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2403" y="6377230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642948" y="6501794"/>
            <a:ext cx="4329627" cy="1081553"/>
            <a:chOff x="0" y="0"/>
            <a:chExt cx="162688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67329" y="6642730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2403" y="7886385"/>
            <a:ext cx="5435725" cy="1440467"/>
          </a:xfrm>
          <a:custGeom>
            <a:avLst/>
            <a:gdLst/>
            <a:ahLst/>
            <a:cxnLst/>
            <a:rect r="r" b="b" t="t" l="l"/>
            <a:pathLst>
              <a:path h="1440467" w="5435725">
                <a:moveTo>
                  <a:pt x="0" y="0"/>
                </a:moveTo>
                <a:lnTo>
                  <a:pt x="5435725" y="0"/>
                </a:lnTo>
                <a:lnTo>
                  <a:pt x="5435725" y="1440467"/>
                </a:lnTo>
                <a:lnTo>
                  <a:pt x="0" y="144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642948" y="8010949"/>
            <a:ext cx="4329627" cy="1081553"/>
            <a:chOff x="0" y="0"/>
            <a:chExt cx="162688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67329" y="8151884"/>
            <a:ext cx="879882" cy="879882"/>
          </a:xfrm>
          <a:custGeom>
            <a:avLst/>
            <a:gdLst/>
            <a:ahLst/>
            <a:cxnLst/>
            <a:rect r="r" b="b" t="t" l="l"/>
            <a:pathLst>
              <a:path h="879882" w="879882">
                <a:moveTo>
                  <a:pt x="0" y="0"/>
                </a:moveTo>
                <a:lnTo>
                  <a:pt x="879882" y="0"/>
                </a:lnTo>
                <a:lnTo>
                  <a:pt x="879882" y="879882"/>
                </a:lnTo>
                <a:lnTo>
                  <a:pt x="0" y="87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6211" y="750192"/>
            <a:ext cx="5367654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635" spc="-139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INOVASI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4286" y="1792373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Matlamat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4286" y="2688874"/>
            <a:ext cx="8302198" cy="9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Mencapai 100% pelajar yang mendapat pilihan utama UPU pada tahun 2025.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34570" y="4174126"/>
            <a:ext cx="3238203" cy="65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4172" spc="-12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Objektif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85164" y="5050765"/>
            <a:ext cx="6252352" cy="96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platform rujukan markah merit berdasarkan tawaran kemasukan UPU yang lepas.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85164" y="6599169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dapat memilih program pengajian setimpal dengan pencapaian merit sendiri.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85164" y="8108323"/>
            <a:ext cx="6252352" cy="6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2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mendapat program pengajian pilihan utama UPU.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3836" t="0" r="-4550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98718" y="2802900"/>
            <a:ext cx="9761035" cy="315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MASALAH KAJIAN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698718" y="5843268"/>
            <a:ext cx="5625994" cy="3162017"/>
            <a:chOff x="0" y="0"/>
            <a:chExt cx="7501325" cy="42160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73435"/>
              <a:ext cx="7217682" cy="3644929"/>
            </a:xfrm>
            <a:custGeom>
              <a:avLst/>
              <a:gdLst/>
              <a:ahLst/>
              <a:cxnLst/>
              <a:rect r="r" b="b" t="t" l="l"/>
              <a:pathLst>
                <a:path h="3644929" w="7217682">
                  <a:moveTo>
                    <a:pt x="0" y="0"/>
                  </a:moveTo>
                  <a:lnTo>
                    <a:pt x="7217682" y="0"/>
                  </a:lnTo>
                  <a:lnTo>
                    <a:pt x="7217682" y="3644930"/>
                  </a:lnTo>
                  <a:lnTo>
                    <a:pt x="0" y="3644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501325" cy="4216023"/>
            </a:xfrm>
            <a:custGeom>
              <a:avLst/>
              <a:gdLst/>
              <a:ahLst/>
              <a:cxnLst/>
              <a:rect r="r" b="b" t="t" l="l"/>
              <a:pathLst>
                <a:path h="4216023" w="7501325">
                  <a:moveTo>
                    <a:pt x="0" y="0"/>
                  </a:moveTo>
                  <a:lnTo>
                    <a:pt x="7501325" y="0"/>
                  </a:lnTo>
                  <a:lnTo>
                    <a:pt x="7501325" y="4216023"/>
                  </a:lnTo>
                  <a:lnTo>
                    <a:pt x="0" y="421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2351201"/>
            <a:ext cx="16230600" cy="11294419"/>
            <a:chOff x="0" y="0"/>
            <a:chExt cx="2116850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6849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16849">
                  <a:moveTo>
                    <a:pt x="1058425" y="0"/>
                  </a:moveTo>
                  <a:lnTo>
                    <a:pt x="2116849" y="203200"/>
                  </a:lnTo>
                  <a:lnTo>
                    <a:pt x="2116849" y="1269856"/>
                  </a:lnTo>
                  <a:lnTo>
                    <a:pt x="1058425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5842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16850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7716" y="221603"/>
            <a:ext cx="2292491" cy="1970110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FD41E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27985" y="532839"/>
            <a:ext cx="1011953" cy="1347637"/>
          </a:xfrm>
          <a:custGeom>
            <a:avLst/>
            <a:gdLst/>
            <a:ahLst/>
            <a:cxnLst/>
            <a:rect r="r" b="b" t="t" l="l"/>
            <a:pathLst>
              <a:path h="1347637" w="1011953">
                <a:moveTo>
                  <a:pt x="0" y="0"/>
                </a:moveTo>
                <a:lnTo>
                  <a:pt x="1011953" y="0"/>
                </a:lnTo>
                <a:lnTo>
                  <a:pt x="1011953" y="1347637"/>
                </a:lnTo>
                <a:lnTo>
                  <a:pt x="0" y="134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96888" y="2398130"/>
            <a:ext cx="13480359" cy="1456407"/>
            <a:chOff x="0" y="0"/>
            <a:chExt cx="3550383" cy="3835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50383" cy="383581"/>
            </a:xfrm>
            <a:custGeom>
              <a:avLst/>
              <a:gdLst/>
              <a:ahLst/>
              <a:cxnLst/>
              <a:rect r="r" b="b" t="t" l="l"/>
              <a:pathLst>
                <a:path h="383581" w="3550383">
                  <a:moveTo>
                    <a:pt x="29290" y="0"/>
                  </a:moveTo>
                  <a:lnTo>
                    <a:pt x="3521093" y="0"/>
                  </a:lnTo>
                  <a:cubicBezTo>
                    <a:pt x="3537269" y="0"/>
                    <a:pt x="3550383" y="13114"/>
                    <a:pt x="3550383" y="29290"/>
                  </a:cubicBezTo>
                  <a:lnTo>
                    <a:pt x="3550383" y="354291"/>
                  </a:lnTo>
                  <a:cubicBezTo>
                    <a:pt x="3550383" y="370467"/>
                    <a:pt x="3537269" y="383581"/>
                    <a:pt x="3521093" y="383581"/>
                  </a:cubicBezTo>
                  <a:lnTo>
                    <a:pt x="29290" y="383581"/>
                  </a:lnTo>
                  <a:cubicBezTo>
                    <a:pt x="13114" y="383581"/>
                    <a:pt x="0" y="370467"/>
                    <a:pt x="0" y="354291"/>
                  </a:cubicBezTo>
                  <a:lnTo>
                    <a:pt x="0" y="29290"/>
                  </a:lnTo>
                  <a:cubicBezTo>
                    <a:pt x="0" y="13114"/>
                    <a:pt x="13114" y="0"/>
                    <a:pt x="29290" y="0"/>
                  </a:cubicBezTo>
                  <a:close/>
                </a:path>
              </a:pathLst>
            </a:custGeom>
            <a:solidFill>
              <a:srgbClr val="6E960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550383" cy="44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87716" y="2258559"/>
            <a:ext cx="1460487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Pelajar berimpian tinggi tetapi pencapaian merit tidak memenuhi syarat khas kemasukan UPU.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80207" y="872809"/>
            <a:ext cx="6541464" cy="7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b="true" sz="4848" spc="-1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Pernyataan Masalah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9214" y="9210675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11498" y="4287384"/>
            <a:ext cx="141945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memilih program pengajian yang tidak bersesuaian dengan markah merit.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11498" y="5916159"/>
            <a:ext cx="1487151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tiada tempat rujukan tentang prestasi markah merit dengan alumni yang berjaya mendapat tawaran UPU.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837403" y="4178387"/>
            <a:ext cx="13718851" cy="1185321"/>
            <a:chOff x="0" y="0"/>
            <a:chExt cx="3613195" cy="3121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13195" cy="312183"/>
            </a:xfrm>
            <a:custGeom>
              <a:avLst/>
              <a:gdLst/>
              <a:ahLst/>
              <a:cxnLst/>
              <a:rect r="r" b="b" t="t" l="l"/>
              <a:pathLst>
                <a:path h="312183" w="3613195">
                  <a:moveTo>
                    <a:pt x="28781" y="0"/>
                  </a:moveTo>
                  <a:lnTo>
                    <a:pt x="3584415" y="0"/>
                  </a:lnTo>
                  <a:cubicBezTo>
                    <a:pt x="3592048" y="0"/>
                    <a:pt x="3599368" y="3032"/>
                    <a:pt x="3604766" y="8430"/>
                  </a:cubicBezTo>
                  <a:cubicBezTo>
                    <a:pt x="3610163" y="13827"/>
                    <a:pt x="3613195" y="21148"/>
                    <a:pt x="3613195" y="28781"/>
                  </a:cubicBezTo>
                  <a:lnTo>
                    <a:pt x="3613195" y="283403"/>
                  </a:lnTo>
                  <a:cubicBezTo>
                    <a:pt x="3613195" y="291036"/>
                    <a:pt x="3610163" y="298356"/>
                    <a:pt x="3604766" y="303754"/>
                  </a:cubicBezTo>
                  <a:cubicBezTo>
                    <a:pt x="3599368" y="309151"/>
                    <a:pt x="3592048" y="312183"/>
                    <a:pt x="3584415" y="312183"/>
                  </a:cubicBezTo>
                  <a:lnTo>
                    <a:pt x="28781" y="312183"/>
                  </a:lnTo>
                  <a:cubicBezTo>
                    <a:pt x="21148" y="312183"/>
                    <a:pt x="13827" y="309151"/>
                    <a:pt x="8430" y="303754"/>
                  </a:cubicBezTo>
                  <a:cubicBezTo>
                    <a:pt x="3032" y="298356"/>
                    <a:pt x="0" y="291036"/>
                    <a:pt x="0" y="283403"/>
                  </a:cubicBezTo>
                  <a:lnTo>
                    <a:pt x="0" y="28781"/>
                  </a:lnTo>
                  <a:cubicBezTo>
                    <a:pt x="0" y="21148"/>
                    <a:pt x="3032" y="13827"/>
                    <a:pt x="8430" y="8430"/>
                  </a:cubicBezTo>
                  <a:cubicBezTo>
                    <a:pt x="13827" y="3032"/>
                    <a:pt x="21148" y="0"/>
                    <a:pt x="28781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613195" cy="36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37403" y="5878059"/>
            <a:ext cx="15189549" cy="1237790"/>
            <a:chOff x="0" y="0"/>
            <a:chExt cx="4000540" cy="3260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00540" cy="326002"/>
            </a:xfrm>
            <a:custGeom>
              <a:avLst/>
              <a:gdLst/>
              <a:ahLst/>
              <a:cxnLst/>
              <a:rect r="r" b="b" t="t" l="l"/>
              <a:pathLst>
                <a:path h="326002" w="4000540">
                  <a:moveTo>
                    <a:pt x="25994" y="0"/>
                  </a:moveTo>
                  <a:lnTo>
                    <a:pt x="3974545" y="0"/>
                  </a:lnTo>
                  <a:cubicBezTo>
                    <a:pt x="3988901" y="0"/>
                    <a:pt x="4000540" y="11638"/>
                    <a:pt x="4000540" y="25994"/>
                  </a:cubicBezTo>
                  <a:lnTo>
                    <a:pt x="4000540" y="300008"/>
                  </a:lnTo>
                  <a:cubicBezTo>
                    <a:pt x="4000540" y="306902"/>
                    <a:pt x="3997801" y="313514"/>
                    <a:pt x="3992926" y="318389"/>
                  </a:cubicBezTo>
                  <a:cubicBezTo>
                    <a:pt x="3988051" y="323264"/>
                    <a:pt x="3981440" y="326002"/>
                    <a:pt x="3974545" y="326002"/>
                  </a:cubicBezTo>
                  <a:lnTo>
                    <a:pt x="25994" y="326002"/>
                  </a:lnTo>
                  <a:cubicBezTo>
                    <a:pt x="11638" y="326002"/>
                    <a:pt x="0" y="314364"/>
                    <a:pt x="0" y="300008"/>
                  </a:cubicBezTo>
                  <a:lnTo>
                    <a:pt x="0" y="25994"/>
                  </a:lnTo>
                  <a:cubicBezTo>
                    <a:pt x="0" y="11638"/>
                    <a:pt x="11638" y="0"/>
                    <a:pt x="25994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4000540" cy="38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2351201"/>
            <a:ext cx="16230600" cy="11294419"/>
            <a:chOff x="0" y="0"/>
            <a:chExt cx="2116850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6849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16849">
                  <a:moveTo>
                    <a:pt x="1058425" y="0"/>
                  </a:moveTo>
                  <a:lnTo>
                    <a:pt x="2116849" y="203200"/>
                  </a:lnTo>
                  <a:lnTo>
                    <a:pt x="2116849" y="1269856"/>
                  </a:lnTo>
                  <a:lnTo>
                    <a:pt x="1058425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5842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16850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37403" y="4178387"/>
            <a:ext cx="13718851" cy="1185321"/>
            <a:chOff x="0" y="0"/>
            <a:chExt cx="3613195" cy="3121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3195" cy="312183"/>
            </a:xfrm>
            <a:custGeom>
              <a:avLst/>
              <a:gdLst/>
              <a:ahLst/>
              <a:cxnLst/>
              <a:rect r="r" b="b" t="t" l="l"/>
              <a:pathLst>
                <a:path h="312183" w="3613195">
                  <a:moveTo>
                    <a:pt x="28781" y="0"/>
                  </a:moveTo>
                  <a:lnTo>
                    <a:pt x="3584415" y="0"/>
                  </a:lnTo>
                  <a:cubicBezTo>
                    <a:pt x="3592048" y="0"/>
                    <a:pt x="3599368" y="3032"/>
                    <a:pt x="3604766" y="8430"/>
                  </a:cubicBezTo>
                  <a:cubicBezTo>
                    <a:pt x="3610163" y="13827"/>
                    <a:pt x="3613195" y="21148"/>
                    <a:pt x="3613195" y="28781"/>
                  </a:cubicBezTo>
                  <a:lnTo>
                    <a:pt x="3613195" y="283403"/>
                  </a:lnTo>
                  <a:cubicBezTo>
                    <a:pt x="3613195" y="291036"/>
                    <a:pt x="3610163" y="298356"/>
                    <a:pt x="3604766" y="303754"/>
                  </a:cubicBezTo>
                  <a:cubicBezTo>
                    <a:pt x="3599368" y="309151"/>
                    <a:pt x="3592048" y="312183"/>
                    <a:pt x="3584415" y="312183"/>
                  </a:cubicBezTo>
                  <a:lnTo>
                    <a:pt x="28781" y="312183"/>
                  </a:lnTo>
                  <a:cubicBezTo>
                    <a:pt x="21148" y="312183"/>
                    <a:pt x="13827" y="309151"/>
                    <a:pt x="8430" y="303754"/>
                  </a:cubicBezTo>
                  <a:cubicBezTo>
                    <a:pt x="3032" y="298356"/>
                    <a:pt x="0" y="291036"/>
                    <a:pt x="0" y="283403"/>
                  </a:cubicBezTo>
                  <a:lnTo>
                    <a:pt x="0" y="28781"/>
                  </a:lnTo>
                  <a:cubicBezTo>
                    <a:pt x="0" y="21148"/>
                    <a:pt x="3032" y="13827"/>
                    <a:pt x="8430" y="8430"/>
                  </a:cubicBezTo>
                  <a:cubicBezTo>
                    <a:pt x="13827" y="3032"/>
                    <a:pt x="21148" y="0"/>
                    <a:pt x="28781" y="0"/>
                  </a:cubicBezTo>
                  <a:close/>
                </a:path>
              </a:pathLst>
            </a:custGeom>
            <a:solidFill>
              <a:srgbClr val="6E960B">
                <a:alpha val="8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613195" cy="36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87716" y="221603"/>
            <a:ext cx="2292491" cy="1970110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FD41E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227985" y="532839"/>
            <a:ext cx="1011953" cy="1347637"/>
          </a:xfrm>
          <a:custGeom>
            <a:avLst/>
            <a:gdLst/>
            <a:ahLst/>
            <a:cxnLst/>
            <a:rect r="r" b="b" t="t" l="l"/>
            <a:pathLst>
              <a:path h="1347637" w="1011953">
                <a:moveTo>
                  <a:pt x="0" y="0"/>
                </a:moveTo>
                <a:lnTo>
                  <a:pt x="1011953" y="0"/>
                </a:lnTo>
                <a:lnTo>
                  <a:pt x="1011953" y="1347637"/>
                </a:lnTo>
                <a:lnTo>
                  <a:pt x="0" y="134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7716" y="2258559"/>
            <a:ext cx="1460487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Pelajar berimpian tinggi tetapi pencapaian merit tidak memenuhi syarat khas kemasukan UPU.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96888" y="2398130"/>
            <a:ext cx="13480359" cy="1456407"/>
            <a:chOff x="0" y="0"/>
            <a:chExt cx="3550383" cy="383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50383" cy="383581"/>
            </a:xfrm>
            <a:custGeom>
              <a:avLst/>
              <a:gdLst/>
              <a:ahLst/>
              <a:cxnLst/>
              <a:rect r="r" b="b" t="t" l="l"/>
              <a:pathLst>
                <a:path h="383581" w="3550383">
                  <a:moveTo>
                    <a:pt x="29290" y="0"/>
                  </a:moveTo>
                  <a:lnTo>
                    <a:pt x="3521093" y="0"/>
                  </a:lnTo>
                  <a:cubicBezTo>
                    <a:pt x="3537269" y="0"/>
                    <a:pt x="3550383" y="13114"/>
                    <a:pt x="3550383" y="29290"/>
                  </a:cubicBezTo>
                  <a:lnTo>
                    <a:pt x="3550383" y="354291"/>
                  </a:lnTo>
                  <a:cubicBezTo>
                    <a:pt x="3550383" y="370467"/>
                    <a:pt x="3537269" y="383581"/>
                    <a:pt x="3521093" y="383581"/>
                  </a:cubicBezTo>
                  <a:lnTo>
                    <a:pt x="29290" y="383581"/>
                  </a:lnTo>
                  <a:cubicBezTo>
                    <a:pt x="13114" y="383581"/>
                    <a:pt x="0" y="370467"/>
                    <a:pt x="0" y="354291"/>
                  </a:cubicBezTo>
                  <a:lnTo>
                    <a:pt x="0" y="29290"/>
                  </a:lnTo>
                  <a:cubicBezTo>
                    <a:pt x="0" y="13114"/>
                    <a:pt x="13114" y="0"/>
                    <a:pt x="29290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550383" cy="44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80207" y="872809"/>
            <a:ext cx="6541464" cy="7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b="true" sz="4848" spc="-1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Pernyataan Masalah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39214" y="9210675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1498" y="4287384"/>
            <a:ext cx="141945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memilih program pengajian yang tidak bersesuaian dengan markah merit.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11498" y="5916159"/>
            <a:ext cx="1487151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tiada tempat rujukan tentang prestasi markah merit dengan alumni yang berjaya mendapat tawaran UPU.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837403" y="5878059"/>
            <a:ext cx="15189549" cy="1237790"/>
            <a:chOff x="0" y="0"/>
            <a:chExt cx="4000540" cy="3260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00540" cy="326002"/>
            </a:xfrm>
            <a:custGeom>
              <a:avLst/>
              <a:gdLst/>
              <a:ahLst/>
              <a:cxnLst/>
              <a:rect r="r" b="b" t="t" l="l"/>
              <a:pathLst>
                <a:path h="326002" w="4000540">
                  <a:moveTo>
                    <a:pt x="25994" y="0"/>
                  </a:moveTo>
                  <a:lnTo>
                    <a:pt x="3974545" y="0"/>
                  </a:lnTo>
                  <a:cubicBezTo>
                    <a:pt x="3988901" y="0"/>
                    <a:pt x="4000540" y="11638"/>
                    <a:pt x="4000540" y="25994"/>
                  </a:cubicBezTo>
                  <a:lnTo>
                    <a:pt x="4000540" y="300008"/>
                  </a:lnTo>
                  <a:cubicBezTo>
                    <a:pt x="4000540" y="306902"/>
                    <a:pt x="3997801" y="313514"/>
                    <a:pt x="3992926" y="318389"/>
                  </a:cubicBezTo>
                  <a:cubicBezTo>
                    <a:pt x="3988051" y="323264"/>
                    <a:pt x="3981440" y="326002"/>
                    <a:pt x="3974545" y="326002"/>
                  </a:cubicBezTo>
                  <a:lnTo>
                    <a:pt x="25994" y="326002"/>
                  </a:lnTo>
                  <a:cubicBezTo>
                    <a:pt x="11638" y="326002"/>
                    <a:pt x="0" y="314364"/>
                    <a:pt x="0" y="300008"/>
                  </a:cubicBezTo>
                  <a:lnTo>
                    <a:pt x="0" y="25994"/>
                  </a:lnTo>
                  <a:cubicBezTo>
                    <a:pt x="0" y="11638"/>
                    <a:pt x="11638" y="0"/>
                    <a:pt x="25994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4000540" cy="38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52949" y="2900368"/>
            <a:ext cx="3730594" cy="3205979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3947"/>
            </a:solidFill>
            <a:ln w="104775" cap="sq">
              <a:solidFill>
                <a:srgbClr val="9FD41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57744" y="2900368"/>
            <a:ext cx="3730594" cy="3205979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3947"/>
            </a:solidFill>
            <a:ln w="104775" cap="sq">
              <a:solidFill>
                <a:srgbClr val="9FD41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549538" y="3144856"/>
            <a:ext cx="3137415" cy="2717002"/>
            <a:chOff x="0" y="0"/>
            <a:chExt cx="6350000" cy="549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2"/>
              <a:stretch>
                <a:fillRect l="0" t="-7275" r="0" b="-46689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662544" y="3144856"/>
            <a:ext cx="3137415" cy="2717002"/>
            <a:chOff x="0" y="0"/>
            <a:chExt cx="6350000" cy="5499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3"/>
              <a:stretch>
                <a:fillRect l="0" t="-26982" r="0" b="-26982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7788460">
            <a:off x="-2120770" y="-465058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0" y="0"/>
                </a:moveTo>
                <a:lnTo>
                  <a:pt x="6289509" y="0"/>
                </a:lnTo>
                <a:lnTo>
                  <a:pt x="6289509" y="2987516"/>
                </a:lnTo>
                <a:lnTo>
                  <a:pt x="0" y="298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7749296">
            <a:off x="14144637" y="-474703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184798" y="6456992"/>
            <a:ext cx="373059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Yip Hiong Chang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06848" y="6961817"/>
            <a:ext cx="348649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Kaunselor Pendidikan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33431" y="6961817"/>
            <a:ext cx="310609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Pensyarah Fizik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21180" y="6456992"/>
            <a:ext cx="373059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Shafiq bin Rasulan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08362" y="1137474"/>
            <a:ext cx="8256909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b="true" sz="4500" spc="-135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TEAM </a:t>
            </a:r>
            <a:r>
              <a:rPr lang="en-US" b="true" sz="4500" i="true" spc="-135">
                <a:solidFill>
                  <a:srgbClr val="27272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MERIT MATRIX MATCH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2351201"/>
            <a:ext cx="16230600" cy="11294419"/>
            <a:chOff x="0" y="0"/>
            <a:chExt cx="2116850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6849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16849">
                  <a:moveTo>
                    <a:pt x="1058425" y="0"/>
                  </a:moveTo>
                  <a:lnTo>
                    <a:pt x="2116849" y="203200"/>
                  </a:lnTo>
                  <a:lnTo>
                    <a:pt x="2116849" y="1269856"/>
                  </a:lnTo>
                  <a:lnTo>
                    <a:pt x="1058425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5842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16850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7716" y="221603"/>
            <a:ext cx="2292491" cy="1970110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FD41E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27985" y="532839"/>
            <a:ext cx="1011953" cy="1347637"/>
          </a:xfrm>
          <a:custGeom>
            <a:avLst/>
            <a:gdLst/>
            <a:ahLst/>
            <a:cxnLst/>
            <a:rect r="r" b="b" t="t" l="l"/>
            <a:pathLst>
              <a:path h="1347637" w="1011953">
                <a:moveTo>
                  <a:pt x="0" y="0"/>
                </a:moveTo>
                <a:lnTo>
                  <a:pt x="1011953" y="0"/>
                </a:lnTo>
                <a:lnTo>
                  <a:pt x="1011953" y="1347637"/>
                </a:lnTo>
                <a:lnTo>
                  <a:pt x="0" y="134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7716" y="2258559"/>
            <a:ext cx="1460487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Pelajar berimpian tinggi tetapi pencapaian merit tidak memenuhi syarat khas kemasukan UPU.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96888" y="2398130"/>
            <a:ext cx="13480359" cy="1456407"/>
            <a:chOff x="0" y="0"/>
            <a:chExt cx="3550383" cy="383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50383" cy="383581"/>
            </a:xfrm>
            <a:custGeom>
              <a:avLst/>
              <a:gdLst/>
              <a:ahLst/>
              <a:cxnLst/>
              <a:rect r="r" b="b" t="t" l="l"/>
              <a:pathLst>
                <a:path h="383581" w="3550383">
                  <a:moveTo>
                    <a:pt x="29290" y="0"/>
                  </a:moveTo>
                  <a:lnTo>
                    <a:pt x="3521093" y="0"/>
                  </a:lnTo>
                  <a:cubicBezTo>
                    <a:pt x="3537269" y="0"/>
                    <a:pt x="3550383" y="13114"/>
                    <a:pt x="3550383" y="29290"/>
                  </a:cubicBezTo>
                  <a:lnTo>
                    <a:pt x="3550383" y="354291"/>
                  </a:lnTo>
                  <a:cubicBezTo>
                    <a:pt x="3550383" y="370467"/>
                    <a:pt x="3537269" y="383581"/>
                    <a:pt x="3521093" y="383581"/>
                  </a:cubicBezTo>
                  <a:lnTo>
                    <a:pt x="29290" y="383581"/>
                  </a:lnTo>
                  <a:cubicBezTo>
                    <a:pt x="13114" y="383581"/>
                    <a:pt x="0" y="370467"/>
                    <a:pt x="0" y="354291"/>
                  </a:cubicBezTo>
                  <a:lnTo>
                    <a:pt x="0" y="29290"/>
                  </a:lnTo>
                  <a:cubicBezTo>
                    <a:pt x="0" y="13114"/>
                    <a:pt x="13114" y="0"/>
                    <a:pt x="29290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550383" cy="44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80207" y="872809"/>
            <a:ext cx="6541464" cy="7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</a:pPr>
            <a:r>
              <a:rPr lang="en-US" b="true" sz="4848" spc="-1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Pernyataan Masalah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9214" y="9210675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11498" y="4287384"/>
            <a:ext cx="141945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memilih program pengajian yang tidak bersesuaian dengan markah merit.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37403" y="4178387"/>
            <a:ext cx="13718851" cy="1185321"/>
            <a:chOff x="0" y="0"/>
            <a:chExt cx="3613195" cy="3121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3195" cy="312183"/>
            </a:xfrm>
            <a:custGeom>
              <a:avLst/>
              <a:gdLst/>
              <a:ahLst/>
              <a:cxnLst/>
              <a:rect r="r" b="b" t="t" l="l"/>
              <a:pathLst>
                <a:path h="312183" w="3613195">
                  <a:moveTo>
                    <a:pt x="28781" y="0"/>
                  </a:moveTo>
                  <a:lnTo>
                    <a:pt x="3584415" y="0"/>
                  </a:lnTo>
                  <a:cubicBezTo>
                    <a:pt x="3592048" y="0"/>
                    <a:pt x="3599368" y="3032"/>
                    <a:pt x="3604766" y="8430"/>
                  </a:cubicBezTo>
                  <a:cubicBezTo>
                    <a:pt x="3610163" y="13827"/>
                    <a:pt x="3613195" y="21148"/>
                    <a:pt x="3613195" y="28781"/>
                  </a:cubicBezTo>
                  <a:lnTo>
                    <a:pt x="3613195" y="283403"/>
                  </a:lnTo>
                  <a:cubicBezTo>
                    <a:pt x="3613195" y="291036"/>
                    <a:pt x="3610163" y="298356"/>
                    <a:pt x="3604766" y="303754"/>
                  </a:cubicBezTo>
                  <a:cubicBezTo>
                    <a:pt x="3599368" y="309151"/>
                    <a:pt x="3592048" y="312183"/>
                    <a:pt x="3584415" y="312183"/>
                  </a:cubicBezTo>
                  <a:lnTo>
                    <a:pt x="28781" y="312183"/>
                  </a:lnTo>
                  <a:cubicBezTo>
                    <a:pt x="21148" y="312183"/>
                    <a:pt x="13827" y="309151"/>
                    <a:pt x="8430" y="303754"/>
                  </a:cubicBezTo>
                  <a:cubicBezTo>
                    <a:pt x="3032" y="298356"/>
                    <a:pt x="0" y="291036"/>
                    <a:pt x="0" y="283403"/>
                  </a:cubicBezTo>
                  <a:lnTo>
                    <a:pt x="0" y="28781"/>
                  </a:lnTo>
                  <a:cubicBezTo>
                    <a:pt x="0" y="21148"/>
                    <a:pt x="3032" y="13827"/>
                    <a:pt x="8430" y="8430"/>
                  </a:cubicBezTo>
                  <a:cubicBezTo>
                    <a:pt x="13827" y="3032"/>
                    <a:pt x="21148" y="0"/>
                    <a:pt x="28781" y="0"/>
                  </a:cubicBezTo>
                  <a:close/>
                </a:path>
              </a:pathLst>
            </a:custGeom>
            <a:solidFill>
              <a:srgbClr val="272727">
                <a:alpha val="81961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613195" cy="36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37403" y="5878059"/>
            <a:ext cx="15189549" cy="1237790"/>
            <a:chOff x="0" y="0"/>
            <a:chExt cx="4000540" cy="3260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00540" cy="326002"/>
            </a:xfrm>
            <a:custGeom>
              <a:avLst/>
              <a:gdLst/>
              <a:ahLst/>
              <a:cxnLst/>
              <a:rect r="r" b="b" t="t" l="l"/>
              <a:pathLst>
                <a:path h="326002" w="4000540">
                  <a:moveTo>
                    <a:pt x="25994" y="0"/>
                  </a:moveTo>
                  <a:lnTo>
                    <a:pt x="3974545" y="0"/>
                  </a:lnTo>
                  <a:cubicBezTo>
                    <a:pt x="3988901" y="0"/>
                    <a:pt x="4000540" y="11638"/>
                    <a:pt x="4000540" y="25994"/>
                  </a:cubicBezTo>
                  <a:lnTo>
                    <a:pt x="4000540" y="300008"/>
                  </a:lnTo>
                  <a:cubicBezTo>
                    <a:pt x="4000540" y="306902"/>
                    <a:pt x="3997801" y="313514"/>
                    <a:pt x="3992926" y="318389"/>
                  </a:cubicBezTo>
                  <a:cubicBezTo>
                    <a:pt x="3988051" y="323264"/>
                    <a:pt x="3981440" y="326002"/>
                    <a:pt x="3974545" y="326002"/>
                  </a:cubicBezTo>
                  <a:lnTo>
                    <a:pt x="25994" y="326002"/>
                  </a:lnTo>
                  <a:cubicBezTo>
                    <a:pt x="11638" y="326002"/>
                    <a:pt x="0" y="314364"/>
                    <a:pt x="0" y="300008"/>
                  </a:cubicBezTo>
                  <a:lnTo>
                    <a:pt x="0" y="25994"/>
                  </a:lnTo>
                  <a:cubicBezTo>
                    <a:pt x="0" y="11638"/>
                    <a:pt x="11638" y="0"/>
                    <a:pt x="25994" y="0"/>
                  </a:cubicBezTo>
                  <a:close/>
                </a:path>
              </a:pathLst>
            </a:custGeom>
            <a:solidFill>
              <a:srgbClr val="6E960B">
                <a:alpha val="81961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4000540" cy="383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11498" y="5916159"/>
            <a:ext cx="1487151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tiada tempat rujukan tentang prestasi markah merit dengan alumni yang berjaya mendapat tawaran UPU.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2560" y="-2351201"/>
            <a:ext cx="16442880" cy="11294419"/>
            <a:chOff x="0" y="0"/>
            <a:chExt cx="2144536" cy="1473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4536" cy="1473056"/>
            </a:xfrm>
            <a:custGeom>
              <a:avLst/>
              <a:gdLst/>
              <a:ahLst/>
              <a:cxnLst/>
              <a:rect r="r" b="b" t="t" l="l"/>
              <a:pathLst>
                <a:path h="1473056" w="2144536">
                  <a:moveTo>
                    <a:pt x="1072268" y="0"/>
                  </a:moveTo>
                  <a:lnTo>
                    <a:pt x="2144536" y="203200"/>
                  </a:lnTo>
                  <a:lnTo>
                    <a:pt x="2144536" y="1269856"/>
                  </a:lnTo>
                  <a:lnTo>
                    <a:pt x="1072268" y="1473056"/>
                  </a:lnTo>
                  <a:lnTo>
                    <a:pt x="0" y="1269856"/>
                  </a:lnTo>
                  <a:lnTo>
                    <a:pt x="0" y="203200"/>
                  </a:lnTo>
                  <a:lnTo>
                    <a:pt x="1072268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2550"/>
              <a:ext cx="2144536" cy="125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1661" y="0"/>
            <a:ext cx="2869999" cy="2466405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43947"/>
            </a:solidFill>
            <a:ln w="952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40978" y="423886"/>
            <a:ext cx="1271364" cy="1618634"/>
          </a:xfrm>
          <a:custGeom>
            <a:avLst/>
            <a:gdLst/>
            <a:ahLst/>
            <a:cxnLst/>
            <a:rect r="r" b="b" t="t" l="l"/>
            <a:pathLst>
              <a:path h="1618634" w="1271364">
                <a:moveTo>
                  <a:pt x="0" y="0"/>
                </a:moveTo>
                <a:lnTo>
                  <a:pt x="1271364" y="0"/>
                </a:lnTo>
                <a:lnTo>
                  <a:pt x="1271364" y="1618634"/>
                </a:lnTo>
                <a:lnTo>
                  <a:pt x="0" y="1618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792050">
            <a:off x="-2512039" y="7856487"/>
            <a:ext cx="6289509" cy="2987517"/>
          </a:xfrm>
          <a:custGeom>
            <a:avLst/>
            <a:gdLst/>
            <a:ahLst/>
            <a:cxnLst/>
            <a:rect r="r" b="b" t="t" l="l"/>
            <a:pathLst>
              <a:path h="2987517" w="6289509">
                <a:moveTo>
                  <a:pt x="6289509" y="0"/>
                </a:moveTo>
                <a:lnTo>
                  <a:pt x="0" y="0"/>
                </a:lnTo>
                <a:lnTo>
                  <a:pt x="0" y="2987517"/>
                </a:lnTo>
                <a:lnTo>
                  <a:pt x="6289509" y="2987517"/>
                </a:lnTo>
                <a:lnTo>
                  <a:pt x="6289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6852" y="3092064"/>
            <a:ext cx="15734296" cy="294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sz="38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Sebagai </a:t>
            </a:r>
            <a:r>
              <a:rPr lang="en-US" b="true" sz="3899" u="sng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sumber rujukan</a:t>
            </a:r>
            <a:r>
              <a:rPr lang="en-US" sz="38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 perbandingan markah merit pelajar dengan purata merit UPU dan alumni yang berjaya mendapat tawaran program yang diminati agar pelajar dapat memilih program pengajian yang bersesuaian dengan pencapaian merit sendiri.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35352" y="497269"/>
            <a:ext cx="5403862" cy="145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80"/>
              </a:lnSpc>
            </a:pPr>
            <a:r>
              <a:rPr lang="en-US" b="true" sz="4850" spc="-145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Kepentingan </a:t>
            </a:r>
          </a:p>
          <a:p>
            <a:pPr algn="just">
              <a:lnSpc>
                <a:spcPts val="5480"/>
              </a:lnSpc>
            </a:pPr>
            <a:r>
              <a:rPr lang="en-US" b="true" sz="4850" spc="-145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Inovasi</a:t>
            </a:r>
          </a:p>
        </p:txBody>
      </p:sp>
      <p:sp>
        <p:nvSpPr>
          <p:cNvPr name="TextBox 12" id="12"/>
          <p:cNvSpPr txBox="true"/>
          <p:nvPr/>
        </p:nvSpPr>
        <p:spPr>
          <a:xfrm rot="-648483">
            <a:off x="8906049" y="7174139"/>
            <a:ext cx="8348786" cy="9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040452" y="-150507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61991" t="0" r="-2699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84120" y="6585727"/>
            <a:ext cx="6525940" cy="3667820"/>
            <a:chOff x="0" y="0"/>
            <a:chExt cx="8701254" cy="48904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85182"/>
              <a:ext cx="8372239" cy="4227981"/>
            </a:xfrm>
            <a:custGeom>
              <a:avLst/>
              <a:gdLst/>
              <a:ahLst/>
              <a:cxnLst/>
              <a:rect r="r" b="b" t="t" l="l"/>
              <a:pathLst>
                <a:path h="4227981" w="8372239">
                  <a:moveTo>
                    <a:pt x="0" y="0"/>
                  </a:moveTo>
                  <a:lnTo>
                    <a:pt x="8372239" y="0"/>
                  </a:lnTo>
                  <a:lnTo>
                    <a:pt x="8372239" y="4227980"/>
                  </a:lnTo>
                  <a:lnTo>
                    <a:pt x="0" y="422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701254" cy="4890427"/>
            </a:xfrm>
            <a:custGeom>
              <a:avLst/>
              <a:gdLst/>
              <a:ahLst/>
              <a:cxnLst/>
              <a:rect r="r" b="b" t="t" l="l"/>
              <a:pathLst>
                <a:path h="4890427" w="8701254">
                  <a:moveTo>
                    <a:pt x="0" y="0"/>
                  </a:moveTo>
                  <a:lnTo>
                    <a:pt x="8701254" y="0"/>
                  </a:lnTo>
                  <a:lnTo>
                    <a:pt x="8701254" y="4890427"/>
                  </a:lnTo>
                  <a:lnTo>
                    <a:pt x="0" y="489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94727" y="2684168"/>
            <a:ext cx="7971060" cy="380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sz="8538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RANGKA</a:t>
            </a:r>
          </a:p>
          <a:p>
            <a:pPr algn="l">
              <a:lnSpc>
                <a:spcPts val="9733"/>
              </a:lnSpc>
            </a:pPr>
            <a:r>
              <a:rPr lang="en-US" sz="8538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TEORI</a:t>
            </a:r>
          </a:p>
          <a:p>
            <a:pPr algn="l">
              <a:lnSpc>
                <a:spcPts val="9733"/>
              </a:lnSpc>
            </a:pPr>
            <a:r>
              <a:rPr lang="en-US" sz="8538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INOVASI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330725">
            <a:off x="-916803" y="4768356"/>
            <a:ext cx="8698982" cy="750287"/>
          </a:xfrm>
          <a:custGeom>
            <a:avLst/>
            <a:gdLst/>
            <a:ahLst/>
            <a:cxnLst/>
            <a:rect r="r" b="b" t="t" l="l"/>
            <a:pathLst>
              <a:path h="750287" w="8698982">
                <a:moveTo>
                  <a:pt x="0" y="0"/>
                </a:moveTo>
                <a:lnTo>
                  <a:pt x="8698982" y="0"/>
                </a:lnTo>
                <a:lnTo>
                  <a:pt x="8698982" y="750288"/>
                </a:lnTo>
                <a:lnTo>
                  <a:pt x="0" y="750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43727" y="466100"/>
            <a:ext cx="9400545" cy="7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 Aras </a:t>
            </a:r>
            <a:r>
              <a:rPr lang="en-US" b="true" sz="4748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Design Thinking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1880" y="1279357"/>
            <a:ext cx="12132392" cy="137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151" u="sng" b="true">
                <a:solidFill>
                  <a:srgbClr val="16754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Emphatize: </a:t>
            </a:r>
          </a:p>
          <a:p>
            <a:pPr algn="l">
              <a:lnSpc>
                <a:spcPts val="5373"/>
              </a:lnSpc>
            </a:pPr>
            <a:r>
              <a:rPr lang="en-US" sz="395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Pelajar bimbang dengan pilihan bidang mereka.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63690" y="2794674"/>
            <a:ext cx="15524310" cy="135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151" u="sng" b="true">
                <a:solidFill>
                  <a:srgbClr val="16754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Define Problem: </a:t>
            </a:r>
          </a:p>
          <a:p>
            <a:pPr algn="l">
              <a:lnSpc>
                <a:spcPts val="5237"/>
              </a:lnSpc>
            </a:pPr>
            <a:r>
              <a:rPr lang="en-US" sz="385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Pelajar memerlukan rujukan/garis panduan dalam memilih bidang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49955" y="4277182"/>
            <a:ext cx="13964130" cy="137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151" u="sng" b="true">
                <a:solidFill>
                  <a:srgbClr val="16754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Ideate:</a:t>
            </a:r>
          </a:p>
          <a:p>
            <a:pPr algn="l">
              <a:lnSpc>
                <a:spcPts val="5373"/>
              </a:lnSpc>
            </a:pPr>
            <a:r>
              <a:rPr lang="en-US" sz="3951" u="sng">
                <a:solidFill>
                  <a:srgbClr val="16754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5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Pertimbangan penggunaan Looker Studio sebagai platform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37971" y="5764452"/>
            <a:ext cx="10788089" cy="141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151" u="sng" b="true">
                <a:solidFill>
                  <a:srgbClr val="16754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Prototype:</a:t>
            </a:r>
          </a:p>
          <a:p>
            <a:pPr algn="l">
              <a:lnSpc>
                <a:spcPts val="5645"/>
              </a:lnSpc>
            </a:pPr>
            <a:r>
              <a:rPr lang="en-US" sz="4151" u="sng">
                <a:solidFill>
                  <a:srgbClr val="16754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415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Pembinaan </a:t>
            </a:r>
            <a:r>
              <a:rPr lang="en-US" sz="4151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Merit Matrix Match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25986" y="7251723"/>
            <a:ext cx="11988100" cy="137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sz="4151" u="sng" b="true">
                <a:solidFill>
                  <a:srgbClr val="16754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Test:</a:t>
            </a:r>
          </a:p>
          <a:p>
            <a:pPr algn="l">
              <a:lnSpc>
                <a:spcPts val="5373"/>
              </a:lnSpc>
            </a:pPr>
            <a:r>
              <a:rPr lang="en-US" sz="3951" u="sng">
                <a:solidFill>
                  <a:srgbClr val="16754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5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Dapatan maklumbalas dari pelajar dan pensyarah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29392" y="9220200"/>
            <a:ext cx="89674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Von Thienen, J., Meinel, C., &amp; Nicolai, C. (2014). How design thinking tools help to solve wicked problems. Design thinking research: Building innovation eco-systems, 97-102.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91000"/>
            <a:ext cx="5817050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480279" y="2610101"/>
            <a:ext cx="5845576" cy="6648199"/>
            <a:chOff x="0" y="0"/>
            <a:chExt cx="1539576" cy="17509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9576" cy="1750966"/>
            </a:xfrm>
            <a:custGeom>
              <a:avLst/>
              <a:gdLst/>
              <a:ahLst/>
              <a:cxnLst/>
              <a:rect r="r" b="b" t="t" l="l"/>
              <a:pathLst>
                <a:path h="1750966" w="1539576">
                  <a:moveTo>
                    <a:pt x="67545" y="0"/>
                  </a:moveTo>
                  <a:lnTo>
                    <a:pt x="1472031" y="0"/>
                  </a:lnTo>
                  <a:cubicBezTo>
                    <a:pt x="1509335" y="0"/>
                    <a:pt x="1539576" y="30241"/>
                    <a:pt x="1539576" y="67545"/>
                  </a:cubicBezTo>
                  <a:lnTo>
                    <a:pt x="1539576" y="1683421"/>
                  </a:lnTo>
                  <a:cubicBezTo>
                    <a:pt x="1539576" y="1720725"/>
                    <a:pt x="1509335" y="1750966"/>
                    <a:pt x="1472031" y="1750966"/>
                  </a:cubicBezTo>
                  <a:lnTo>
                    <a:pt x="67545" y="1750966"/>
                  </a:lnTo>
                  <a:cubicBezTo>
                    <a:pt x="30241" y="1750966"/>
                    <a:pt x="0" y="1720725"/>
                    <a:pt x="0" y="1683421"/>
                  </a:cubicBezTo>
                  <a:lnTo>
                    <a:pt x="0" y="67545"/>
                  </a:lnTo>
                  <a:cubicBezTo>
                    <a:pt x="0" y="30241"/>
                    <a:pt x="30241" y="0"/>
                    <a:pt x="67545" y="0"/>
                  </a:cubicBezTo>
                  <a:close/>
                </a:path>
              </a:pathLst>
            </a:custGeom>
            <a:solidFill>
              <a:srgbClr val="6E960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539576" cy="18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088131" y="3876800"/>
            <a:ext cx="4629873" cy="4114800"/>
          </a:xfrm>
          <a:custGeom>
            <a:avLst/>
            <a:gdLst/>
            <a:ahLst/>
            <a:cxnLst/>
            <a:rect r="r" b="b" t="t" l="l"/>
            <a:pathLst>
              <a:path h="4114800" w="4629873">
                <a:moveTo>
                  <a:pt x="0" y="0"/>
                </a:moveTo>
                <a:lnTo>
                  <a:pt x="4629873" y="0"/>
                </a:lnTo>
                <a:lnTo>
                  <a:pt x="46298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81475"/>
            <a:ext cx="5817050" cy="230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480279" y="5944070"/>
            <a:ext cx="5845576" cy="3314230"/>
            <a:chOff x="0" y="0"/>
            <a:chExt cx="1539576" cy="8728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9576" cy="872884"/>
            </a:xfrm>
            <a:custGeom>
              <a:avLst/>
              <a:gdLst/>
              <a:ahLst/>
              <a:cxnLst/>
              <a:rect r="r" b="b" t="t" l="l"/>
              <a:pathLst>
                <a:path h="872884" w="1539576">
                  <a:moveTo>
                    <a:pt x="67545" y="0"/>
                  </a:moveTo>
                  <a:lnTo>
                    <a:pt x="1472031" y="0"/>
                  </a:lnTo>
                  <a:cubicBezTo>
                    <a:pt x="1509335" y="0"/>
                    <a:pt x="1539576" y="30241"/>
                    <a:pt x="1539576" y="67545"/>
                  </a:cubicBezTo>
                  <a:lnTo>
                    <a:pt x="1539576" y="805339"/>
                  </a:lnTo>
                  <a:cubicBezTo>
                    <a:pt x="1539576" y="842643"/>
                    <a:pt x="1509335" y="872884"/>
                    <a:pt x="1472031" y="872884"/>
                  </a:cubicBezTo>
                  <a:lnTo>
                    <a:pt x="67545" y="872884"/>
                  </a:lnTo>
                  <a:cubicBezTo>
                    <a:pt x="30241" y="872884"/>
                    <a:pt x="0" y="842643"/>
                    <a:pt x="0" y="805339"/>
                  </a:cubicBezTo>
                  <a:lnTo>
                    <a:pt x="0" y="67545"/>
                  </a:lnTo>
                  <a:cubicBezTo>
                    <a:pt x="0" y="30241"/>
                    <a:pt x="30241" y="0"/>
                    <a:pt x="67545" y="0"/>
                  </a:cubicBezTo>
                  <a:close/>
                </a:path>
              </a:pathLst>
            </a:custGeom>
            <a:solidFill>
              <a:srgbClr val="6E960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539576" cy="930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91000"/>
            <a:ext cx="5817050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211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926900" y="4045436"/>
            <a:ext cx="4779053" cy="3301529"/>
          </a:xfrm>
          <a:custGeom>
            <a:avLst/>
            <a:gdLst/>
            <a:ahLst/>
            <a:cxnLst/>
            <a:rect r="r" b="b" t="t" l="l"/>
            <a:pathLst>
              <a:path h="3301529" w="4779053">
                <a:moveTo>
                  <a:pt x="0" y="0"/>
                </a:moveTo>
                <a:lnTo>
                  <a:pt x="4779053" y="0"/>
                </a:lnTo>
                <a:lnTo>
                  <a:pt x="4779053" y="3301529"/>
                </a:lnTo>
                <a:lnTo>
                  <a:pt x="0" y="3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99480" y="4189895"/>
            <a:ext cx="1569069" cy="1506306"/>
          </a:xfrm>
          <a:custGeom>
            <a:avLst/>
            <a:gdLst/>
            <a:ahLst/>
            <a:cxnLst/>
            <a:rect r="r" b="b" t="t" l="l"/>
            <a:pathLst>
              <a:path h="1506306" w="1569069">
                <a:moveTo>
                  <a:pt x="0" y="0"/>
                </a:moveTo>
                <a:lnTo>
                  <a:pt x="1569069" y="0"/>
                </a:lnTo>
                <a:lnTo>
                  <a:pt x="1569069" y="1506306"/>
                </a:lnTo>
                <a:lnTo>
                  <a:pt x="0" y="150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9966" y="2720958"/>
            <a:ext cx="5817050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alumni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9966" y="6955751"/>
            <a:ext cx="4971621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41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Purata merit UPU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279" y="3491000"/>
            <a:ext cx="5817050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Purata pelajar lepasan KMSw yang pernah mendapat tawaran program tersebut.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1752" y="7685316"/>
            <a:ext cx="5874103" cy="132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daripada e-Panduan UPU berdasarkan IPTA yang menawarkan program tersebut.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43727" y="1000125"/>
            <a:ext cx="9400545" cy="14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7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Pembinaan</a:t>
            </a:r>
          </a:p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0984" y="4685684"/>
            <a:ext cx="6497013" cy="6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7"/>
              </a:lnSpc>
            </a:pPr>
            <a:r>
              <a:rPr lang="en-US" b="true" sz="41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Markah Merit Pelajar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0948" y="5336471"/>
            <a:ext cx="5817050" cy="17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6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Berdasarkan keputusan PSPM 1 dengan pengiraan 90% PNGK dan 10% markah kokurikulum (anggaran)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5926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20732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035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51822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2144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9" y="0"/>
                </a:lnTo>
                <a:lnTo>
                  <a:pt x="941669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81104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74089" y="6538026"/>
            <a:ext cx="512024" cy="538973"/>
          </a:xfrm>
          <a:custGeom>
            <a:avLst/>
            <a:gdLst/>
            <a:ahLst/>
            <a:cxnLst/>
            <a:rect r="r" b="b" t="t" l="l"/>
            <a:pathLst>
              <a:path h="538973" w="512024">
                <a:moveTo>
                  <a:pt x="0" y="0"/>
                </a:moveTo>
                <a:lnTo>
                  <a:pt x="512024" y="0"/>
                </a:lnTo>
                <a:lnTo>
                  <a:pt x="512024" y="538973"/>
                </a:lnTo>
                <a:lnTo>
                  <a:pt x="0" y="538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30729" y="6577051"/>
            <a:ext cx="460924" cy="460924"/>
          </a:xfrm>
          <a:custGeom>
            <a:avLst/>
            <a:gdLst/>
            <a:ahLst/>
            <a:cxnLst/>
            <a:rect r="r" b="b" t="t" l="l"/>
            <a:pathLst>
              <a:path h="460924" w="460924">
                <a:moveTo>
                  <a:pt x="0" y="0"/>
                </a:moveTo>
                <a:lnTo>
                  <a:pt x="460924" y="0"/>
                </a:lnTo>
                <a:lnTo>
                  <a:pt x="460924" y="460924"/>
                </a:lnTo>
                <a:lnTo>
                  <a:pt x="0" y="460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659295" y="6609430"/>
            <a:ext cx="462354" cy="446750"/>
          </a:xfrm>
          <a:custGeom>
            <a:avLst/>
            <a:gdLst/>
            <a:ahLst/>
            <a:cxnLst/>
            <a:rect r="r" b="b" t="t" l="l"/>
            <a:pathLst>
              <a:path h="446750" w="462354">
                <a:moveTo>
                  <a:pt x="0" y="0"/>
                </a:moveTo>
                <a:lnTo>
                  <a:pt x="462355" y="0"/>
                </a:lnTo>
                <a:lnTo>
                  <a:pt x="462355" y="446750"/>
                </a:lnTo>
                <a:lnTo>
                  <a:pt x="0" y="44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07958" y="7450917"/>
            <a:ext cx="1444286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"/>
              </a:lnSpc>
            </a:pPr>
            <a:r>
              <a:rPr lang="en-US" sz="98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98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03122" y="7309031"/>
            <a:ext cx="1316139" cy="43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54419" y="7450956"/>
            <a:ext cx="1472107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94047" y="7789170"/>
            <a:ext cx="1472107" cy="93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25138" y="7753469"/>
            <a:ext cx="1472417" cy="116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58154" y="7789170"/>
            <a:ext cx="1472107" cy="3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79035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51822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42144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9" y="0"/>
                </a:lnTo>
                <a:lnTo>
                  <a:pt x="941669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481104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30729" y="6577051"/>
            <a:ext cx="460924" cy="460924"/>
          </a:xfrm>
          <a:custGeom>
            <a:avLst/>
            <a:gdLst/>
            <a:ahLst/>
            <a:cxnLst/>
            <a:rect r="r" b="b" t="t" l="l"/>
            <a:pathLst>
              <a:path h="460924" w="460924">
                <a:moveTo>
                  <a:pt x="0" y="0"/>
                </a:moveTo>
                <a:lnTo>
                  <a:pt x="460924" y="0"/>
                </a:lnTo>
                <a:lnTo>
                  <a:pt x="460924" y="460924"/>
                </a:lnTo>
                <a:lnTo>
                  <a:pt x="0" y="460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659295" y="6609430"/>
            <a:ext cx="462354" cy="446750"/>
          </a:xfrm>
          <a:custGeom>
            <a:avLst/>
            <a:gdLst/>
            <a:ahLst/>
            <a:cxnLst/>
            <a:rect r="r" b="b" t="t" l="l"/>
            <a:pathLst>
              <a:path h="446750" w="462354">
                <a:moveTo>
                  <a:pt x="0" y="0"/>
                </a:moveTo>
                <a:lnTo>
                  <a:pt x="462355" y="0"/>
                </a:lnTo>
                <a:lnTo>
                  <a:pt x="462355" y="446750"/>
                </a:lnTo>
                <a:lnTo>
                  <a:pt x="0" y="44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603122" y="7309031"/>
            <a:ext cx="1316139" cy="43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54419" y="7450956"/>
            <a:ext cx="1472107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25138" y="7753469"/>
            <a:ext cx="1472417" cy="116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152382" indent="-76191" lvl="1">
              <a:lnSpc>
                <a:spcPts val="917"/>
              </a:lnSpc>
              <a:buFont typeface="Arial"/>
              <a:buChar char="•"/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58154" y="7789170"/>
            <a:ext cx="1472107" cy="3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8244" t="-5088" r="-4366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98718" y="2802900"/>
            <a:ext cx="9761035" cy="16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PENGENALAN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94727" y="4442294"/>
            <a:ext cx="5059710" cy="2843744"/>
            <a:chOff x="0" y="0"/>
            <a:chExt cx="6746279" cy="37916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66043"/>
              <a:ext cx="6491187" cy="3278049"/>
            </a:xfrm>
            <a:custGeom>
              <a:avLst/>
              <a:gdLst/>
              <a:ahLst/>
              <a:cxnLst/>
              <a:rect r="r" b="b" t="t" l="l"/>
              <a:pathLst>
                <a:path h="3278049" w="6491187">
                  <a:moveTo>
                    <a:pt x="0" y="0"/>
                  </a:moveTo>
                  <a:lnTo>
                    <a:pt x="6491187" y="0"/>
                  </a:lnTo>
                  <a:lnTo>
                    <a:pt x="6491187" y="3278050"/>
                  </a:lnTo>
                  <a:lnTo>
                    <a:pt x="0" y="3278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746279" cy="3791659"/>
            </a:xfrm>
            <a:custGeom>
              <a:avLst/>
              <a:gdLst/>
              <a:ahLst/>
              <a:cxnLst/>
              <a:rect r="r" b="b" t="t" l="l"/>
              <a:pathLst>
                <a:path h="3791659" w="6746279">
                  <a:moveTo>
                    <a:pt x="0" y="0"/>
                  </a:moveTo>
                  <a:lnTo>
                    <a:pt x="6746279" y="0"/>
                  </a:lnTo>
                  <a:lnTo>
                    <a:pt x="6746279" y="3791659"/>
                  </a:lnTo>
                  <a:lnTo>
                    <a:pt x="0" y="3791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4838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5" y="0"/>
                </a:lnTo>
                <a:lnTo>
                  <a:pt x="2401525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21591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77856" y="2942686"/>
            <a:ext cx="1175489" cy="1175489"/>
          </a:xfrm>
          <a:custGeom>
            <a:avLst/>
            <a:gdLst/>
            <a:ahLst/>
            <a:cxnLst/>
            <a:rect r="r" b="b" t="t" l="l"/>
            <a:pathLst>
              <a:path h="1175489" w="1175489">
                <a:moveTo>
                  <a:pt x="0" y="0"/>
                </a:moveTo>
                <a:lnTo>
                  <a:pt x="1175489" y="0"/>
                </a:lnTo>
                <a:lnTo>
                  <a:pt x="1175489" y="1175489"/>
                </a:lnTo>
                <a:lnTo>
                  <a:pt x="0" y="1175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87333" y="4799922"/>
            <a:ext cx="335653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88451" y="5953375"/>
            <a:ext cx="3755088" cy="29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21447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9" y="0"/>
                </a:lnTo>
                <a:lnTo>
                  <a:pt x="941669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481104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659295" y="6609430"/>
            <a:ext cx="462354" cy="446750"/>
          </a:xfrm>
          <a:custGeom>
            <a:avLst/>
            <a:gdLst/>
            <a:ahLst/>
            <a:cxnLst/>
            <a:rect r="r" b="b" t="t" l="l"/>
            <a:pathLst>
              <a:path h="446750" w="462354">
                <a:moveTo>
                  <a:pt x="0" y="0"/>
                </a:moveTo>
                <a:lnTo>
                  <a:pt x="462355" y="0"/>
                </a:lnTo>
                <a:lnTo>
                  <a:pt x="462355" y="446750"/>
                </a:lnTo>
                <a:lnTo>
                  <a:pt x="0" y="44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4154419" y="7450956"/>
            <a:ext cx="1472107" cy="1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58154" y="7789170"/>
            <a:ext cx="1472107" cy="3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4838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5" y="0"/>
                </a:lnTo>
                <a:lnTo>
                  <a:pt x="2401525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21591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77856" y="2942686"/>
            <a:ext cx="1175489" cy="1175489"/>
          </a:xfrm>
          <a:custGeom>
            <a:avLst/>
            <a:gdLst/>
            <a:ahLst/>
            <a:cxnLst/>
            <a:rect r="r" b="b" t="t" l="l"/>
            <a:pathLst>
              <a:path h="1175489" w="1175489">
                <a:moveTo>
                  <a:pt x="0" y="0"/>
                </a:moveTo>
                <a:lnTo>
                  <a:pt x="1175489" y="0"/>
                </a:lnTo>
                <a:lnTo>
                  <a:pt x="1175489" y="1175489"/>
                </a:lnTo>
                <a:lnTo>
                  <a:pt x="0" y="1175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87333" y="4799922"/>
            <a:ext cx="335653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88451" y="5953375"/>
            <a:ext cx="3755088" cy="29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024589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76729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631170" y="3025263"/>
            <a:ext cx="1179137" cy="1139341"/>
          </a:xfrm>
          <a:custGeom>
            <a:avLst/>
            <a:gdLst/>
            <a:ahLst/>
            <a:cxnLst/>
            <a:rect r="r" b="b" t="t" l="l"/>
            <a:pathLst>
              <a:path h="1139341" w="1179137">
                <a:moveTo>
                  <a:pt x="0" y="0"/>
                </a:moveTo>
                <a:lnTo>
                  <a:pt x="1179137" y="0"/>
                </a:lnTo>
                <a:lnTo>
                  <a:pt x="1179137" y="1139340"/>
                </a:lnTo>
                <a:lnTo>
                  <a:pt x="0" y="1139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343589" y="5161872"/>
            <a:ext cx="375429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53114" y="6044423"/>
            <a:ext cx="3754298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6052538" y="6423768"/>
            <a:ext cx="941668" cy="818074"/>
          </a:xfrm>
          <a:custGeom>
            <a:avLst/>
            <a:gdLst/>
            <a:ahLst/>
            <a:cxnLst/>
            <a:rect r="r" b="b" t="t" l="l"/>
            <a:pathLst>
              <a:path h="818074" w="941668">
                <a:moveTo>
                  <a:pt x="0" y="0"/>
                </a:moveTo>
                <a:lnTo>
                  <a:pt x="941668" y="0"/>
                </a:lnTo>
                <a:lnTo>
                  <a:pt x="941668" y="818074"/>
                </a:lnTo>
                <a:lnTo>
                  <a:pt x="0" y="8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114003" y="6476995"/>
            <a:ext cx="818738" cy="711620"/>
          </a:xfrm>
          <a:custGeom>
            <a:avLst/>
            <a:gdLst/>
            <a:ahLst/>
            <a:cxnLst/>
            <a:rect r="r" b="b" t="t" l="l"/>
            <a:pathLst>
              <a:path h="711620" w="818738">
                <a:moveTo>
                  <a:pt x="0" y="0"/>
                </a:moveTo>
                <a:lnTo>
                  <a:pt x="818738" y="0"/>
                </a:lnTo>
                <a:lnTo>
                  <a:pt x="818738" y="711620"/>
                </a:lnTo>
                <a:lnTo>
                  <a:pt x="0" y="7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284697" y="6611815"/>
            <a:ext cx="473702" cy="391396"/>
          </a:xfrm>
          <a:custGeom>
            <a:avLst/>
            <a:gdLst/>
            <a:ahLst/>
            <a:cxnLst/>
            <a:rect r="r" b="b" t="t" l="l"/>
            <a:pathLst>
              <a:path h="391396" w="473702">
                <a:moveTo>
                  <a:pt x="0" y="0"/>
                </a:moveTo>
                <a:lnTo>
                  <a:pt x="473702" y="0"/>
                </a:lnTo>
                <a:lnTo>
                  <a:pt x="473702" y="391396"/>
                </a:lnTo>
                <a:lnTo>
                  <a:pt x="0" y="391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785495" y="7439790"/>
            <a:ext cx="1472107" cy="29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"/>
              </a:lnSpc>
            </a:pPr>
            <a:r>
              <a:rPr lang="en-US" b="true" sz="9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85495" y="7789170"/>
            <a:ext cx="1472107" cy="2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"/>
              </a:lnSpc>
            </a:pPr>
            <a:r>
              <a:rPr lang="en-US" sz="7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086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1840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8" y="0"/>
                </a:lnTo>
                <a:lnTo>
                  <a:pt x="2088018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4838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5" y="0"/>
                </a:lnTo>
                <a:lnTo>
                  <a:pt x="2401525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21591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24589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6729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84340" y="2551770"/>
            <a:ext cx="2401526" cy="2086325"/>
          </a:xfrm>
          <a:custGeom>
            <a:avLst/>
            <a:gdLst/>
            <a:ahLst/>
            <a:cxnLst/>
            <a:rect r="r" b="b" t="t" l="l"/>
            <a:pathLst>
              <a:path h="2086325" w="2401526">
                <a:moveTo>
                  <a:pt x="0" y="0"/>
                </a:moveTo>
                <a:lnTo>
                  <a:pt x="2401526" y="0"/>
                </a:lnTo>
                <a:lnTo>
                  <a:pt x="2401526" y="2086326"/>
                </a:lnTo>
                <a:lnTo>
                  <a:pt x="0" y="208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41094" y="2687515"/>
            <a:ext cx="2088019" cy="1814836"/>
          </a:xfrm>
          <a:custGeom>
            <a:avLst/>
            <a:gdLst/>
            <a:ahLst/>
            <a:cxnLst/>
            <a:rect r="r" b="b" t="t" l="l"/>
            <a:pathLst>
              <a:path h="1814836" w="2088019">
                <a:moveTo>
                  <a:pt x="0" y="0"/>
                </a:moveTo>
                <a:lnTo>
                  <a:pt x="2088019" y="0"/>
                </a:lnTo>
                <a:lnTo>
                  <a:pt x="2088019" y="1814836"/>
                </a:lnTo>
                <a:lnTo>
                  <a:pt x="0" y="181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52944" y="2843162"/>
            <a:ext cx="1305810" cy="1374537"/>
          </a:xfrm>
          <a:custGeom>
            <a:avLst/>
            <a:gdLst/>
            <a:ahLst/>
            <a:cxnLst/>
            <a:rect r="r" b="b" t="t" l="l"/>
            <a:pathLst>
              <a:path h="1374537" w="1305810">
                <a:moveTo>
                  <a:pt x="0" y="0"/>
                </a:moveTo>
                <a:lnTo>
                  <a:pt x="1305810" y="0"/>
                </a:lnTo>
                <a:lnTo>
                  <a:pt x="1305810" y="1374537"/>
                </a:lnTo>
                <a:lnTo>
                  <a:pt x="0" y="137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477856" y="2942686"/>
            <a:ext cx="1175489" cy="1175489"/>
          </a:xfrm>
          <a:custGeom>
            <a:avLst/>
            <a:gdLst/>
            <a:ahLst/>
            <a:cxnLst/>
            <a:rect r="r" b="b" t="t" l="l"/>
            <a:pathLst>
              <a:path h="1175489" w="1175489">
                <a:moveTo>
                  <a:pt x="0" y="0"/>
                </a:moveTo>
                <a:lnTo>
                  <a:pt x="1175489" y="0"/>
                </a:lnTo>
                <a:lnTo>
                  <a:pt x="1175489" y="1175489"/>
                </a:lnTo>
                <a:lnTo>
                  <a:pt x="0" y="1175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31170" y="3025263"/>
            <a:ext cx="1179137" cy="1139341"/>
          </a:xfrm>
          <a:custGeom>
            <a:avLst/>
            <a:gdLst/>
            <a:ahLst/>
            <a:cxnLst/>
            <a:rect r="r" b="b" t="t" l="l"/>
            <a:pathLst>
              <a:path h="1139341" w="1179137">
                <a:moveTo>
                  <a:pt x="0" y="0"/>
                </a:moveTo>
                <a:lnTo>
                  <a:pt x="1179137" y="0"/>
                </a:lnTo>
                <a:lnTo>
                  <a:pt x="1179137" y="1139340"/>
                </a:lnTo>
                <a:lnTo>
                  <a:pt x="0" y="1139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76414" y="3031344"/>
            <a:ext cx="1208076" cy="998173"/>
          </a:xfrm>
          <a:custGeom>
            <a:avLst/>
            <a:gdLst/>
            <a:ahLst/>
            <a:cxnLst/>
            <a:rect r="r" b="b" t="t" l="l"/>
            <a:pathLst>
              <a:path h="998173" w="1208076">
                <a:moveTo>
                  <a:pt x="0" y="0"/>
                </a:moveTo>
                <a:lnTo>
                  <a:pt x="1208077" y="0"/>
                </a:lnTo>
                <a:lnTo>
                  <a:pt x="1208077" y="998173"/>
                </a:lnTo>
                <a:lnTo>
                  <a:pt x="0" y="9981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782998" y="1009650"/>
            <a:ext cx="939037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Pembinaan</a:t>
            </a:r>
          </a:p>
          <a:p>
            <a:pPr algn="ct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Merit Matrix Match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4176" y="5161773"/>
            <a:ext cx="36833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 Wujudkan </a:t>
            </a:r>
            <a:r>
              <a:rPr lang="en-US" b="true" sz="2499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Dataset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87333" y="4799922"/>
            <a:ext cx="335653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‘Data cleaning’ dan penandaan (‘tagging’)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3589" y="5161872"/>
            <a:ext cx="375429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Ekstrak data UPU.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03304" y="5133396"/>
            <a:ext cx="3754298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Integrasi data dalam Looker Studio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6044423"/>
            <a:ext cx="3754298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keputusan akademik dan kokurikulum bagi tahun 2021, 2022 dan 2023.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analisis tawaran kemasukan UPU tahun 2021, 2022, 2023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purata merit UPU bagi program pengajian.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88451" y="5953375"/>
            <a:ext cx="3755088" cy="29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Nama program yang diisi oleh alumni adalah selaras dengan senarai program pengajian dalam e-Panduan UPU. Ejaan nama program disemak dan dibetulkan.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 pengajian dikelompokkan mengikut senarai dalam e-Panduan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53114" y="6044423"/>
            <a:ext cx="3754298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Sediakan senarai IPTA yang menawarkan bidang yang sama.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03304" y="6044423"/>
            <a:ext cx="375429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Susun dan masukkan data dalam Looker Studio.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94047" y="8892790"/>
            <a:ext cx="724000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94047" y="9229725"/>
            <a:ext cx="7240002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82220" y="4851678"/>
            <a:ext cx="1951894" cy="1951894"/>
          </a:xfrm>
          <a:custGeom>
            <a:avLst/>
            <a:gdLst/>
            <a:ahLst/>
            <a:cxnLst/>
            <a:rect r="r" b="b" t="t" l="l"/>
            <a:pathLst>
              <a:path h="1951894" w="1951894">
                <a:moveTo>
                  <a:pt x="0" y="0"/>
                </a:moveTo>
                <a:lnTo>
                  <a:pt x="1951894" y="0"/>
                </a:lnTo>
                <a:lnTo>
                  <a:pt x="1951894" y="1951895"/>
                </a:lnTo>
                <a:lnTo>
                  <a:pt x="0" y="195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3197" y="1446826"/>
            <a:ext cx="14387273" cy="8056873"/>
          </a:xfrm>
          <a:custGeom>
            <a:avLst/>
            <a:gdLst/>
            <a:ahLst/>
            <a:cxnLst/>
            <a:rect r="r" b="b" t="t" l="l"/>
            <a:pathLst>
              <a:path h="8056873" w="14387273">
                <a:moveTo>
                  <a:pt x="0" y="0"/>
                </a:moveTo>
                <a:lnTo>
                  <a:pt x="14387274" y="0"/>
                </a:lnTo>
                <a:lnTo>
                  <a:pt x="14387274" y="8056873"/>
                </a:lnTo>
                <a:lnTo>
                  <a:pt x="0" y="8056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45472" y="537527"/>
            <a:ext cx="92838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Interface Merit Matrix Match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35197" y="1770770"/>
            <a:ext cx="2045940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lookerstudio.google.com/u/0/reporting/628f7749-4485-4517-a626-726df18b9277/page/15XFE"/>
              </a:rPr>
              <a:t>Klik di sini....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06781" y="3108603"/>
            <a:ext cx="2702772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Imbas untuk pautan!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8244" t="-5088" r="-4366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98718" y="2802900"/>
            <a:ext cx="9761035" cy="16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DAPATAN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23896" y="4442294"/>
            <a:ext cx="6525940" cy="3667820"/>
            <a:chOff x="0" y="0"/>
            <a:chExt cx="8701254" cy="48904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85182"/>
              <a:ext cx="8372239" cy="4227981"/>
            </a:xfrm>
            <a:custGeom>
              <a:avLst/>
              <a:gdLst/>
              <a:ahLst/>
              <a:cxnLst/>
              <a:rect r="r" b="b" t="t" l="l"/>
              <a:pathLst>
                <a:path h="4227981" w="8372239">
                  <a:moveTo>
                    <a:pt x="0" y="0"/>
                  </a:moveTo>
                  <a:lnTo>
                    <a:pt x="8372239" y="0"/>
                  </a:lnTo>
                  <a:lnTo>
                    <a:pt x="8372239" y="4227980"/>
                  </a:lnTo>
                  <a:lnTo>
                    <a:pt x="0" y="422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701254" cy="4890427"/>
            </a:xfrm>
            <a:custGeom>
              <a:avLst/>
              <a:gdLst/>
              <a:ahLst/>
              <a:cxnLst/>
              <a:rect r="r" b="b" t="t" l="l"/>
              <a:pathLst>
                <a:path h="4890427" w="8701254">
                  <a:moveTo>
                    <a:pt x="0" y="0"/>
                  </a:moveTo>
                  <a:lnTo>
                    <a:pt x="8701254" y="0"/>
                  </a:lnTo>
                  <a:lnTo>
                    <a:pt x="8701254" y="4890427"/>
                  </a:lnTo>
                  <a:lnTo>
                    <a:pt x="0" y="489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487468">
            <a:off x="11714232" y="1020517"/>
            <a:ext cx="4787496" cy="3267466"/>
          </a:xfrm>
          <a:custGeom>
            <a:avLst/>
            <a:gdLst/>
            <a:ahLst/>
            <a:cxnLst/>
            <a:rect r="r" b="b" t="t" l="l"/>
            <a:pathLst>
              <a:path h="3267466" w="4787496">
                <a:moveTo>
                  <a:pt x="4787496" y="0"/>
                </a:moveTo>
                <a:lnTo>
                  <a:pt x="0" y="0"/>
                </a:lnTo>
                <a:lnTo>
                  <a:pt x="0" y="3267466"/>
                </a:lnTo>
                <a:lnTo>
                  <a:pt x="4787496" y="3267466"/>
                </a:lnTo>
                <a:lnTo>
                  <a:pt x="4787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93018" y="5605145"/>
            <a:ext cx="5854347" cy="3293070"/>
          </a:xfrm>
          <a:custGeom>
            <a:avLst/>
            <a:gdLst/>
            <a:ahLst/>
            <a:cxnLst/>
            <a:rect r="r" b="b" t="t" l="l"/>
            <a:pathLst>
              <a:path h="3293070" w="5854347">
                <a:moveTo>
                  <a:pt x="0" y="0"/>
                </a:moveTo>
                <a:lnTo>
                  <a:pt x="5854347" y="0"/>
                </a:lnTo>
                <a:lnTo>
                  <a:pt x="5854347" y="3293070"/>
                </a:lnTo>
                <a:lnTo>
                  <a:pt x="0" y="329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93250" y="4586770"/>
            <a:ext cx="700735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Maklumbalas </a:t>
            </a:r>
          </a:p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pensyarah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757813" y="0"/>
            <a:ext cx="4772375" cy="4301375"/>
            <a:chOff x="0" y="0"/>
            <a:chExt cx="6363166" cy="5735167"/>
          </a:xfrm>
        </p:grpSpPr>
        <p:sp>
          <p:nvSpPr>
            <p:cNvPr name="Freeform 12" id="12"/>
            <p:cNvSpPr/>
            <p:nvPr/>
          </p:nvSpPr>
          <p:spPr>
            <a:xfrm flipH="false" flipV="false" rot="-1049182">
              <a:off x="529834" y="696464"/>
              <a:ext cx="5303498" cy="4342239"/>
            </a:xfrm>
            <a:custGeom>
              <a:avLst/>
              <a:gdLst/>
              <a:ahLst/>
              <a:cxnLst/>
              <a:rect r="r" b="b" t="t" l="l"/>
              <a:pathLst>
                <a:path h="4342239" w="5303498">
                  <a:moveTo>
                    <a:pt x="0" y="0"/>
                  </a:moveTo>
                  <a:lnTo>
                    <a:pt x="5303498" y="0"/>
                  </a:lnTo>
                  <a:lnTo>
                    <a:pt x="5303498" y="4342239"/>
                  </a:lnTo>
                  <a:lnTo>
                    <a:pt x="0" y="434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-1172651">
              <a:off x="1179668" y="1750327"/>
              <a:ext cx="3719750" cy="188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3"/>
                </a:lnSpc>
                <a:spcBef>
                  <a:spcPct val="0"/>
                </a:spcBef>
              </a:pPr>
              <a:r>
                <a:rPr lang="en-US" sz="270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Paparan menarik &amp; mudah difahami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41220" y="6598589"/>
            <a:ext cx="6350018" cy="2978736"/>
          </a:xfrm>
          <a:custGeom>
            <a:avLst/>
            <a:gdLst/>
            <a:ahLst/>
            <a:cxnLst/>
            <a:rect r="r" b="b" t="t" l="l"/>
            <a:pathLst>
              <a:path h="2978736" w="6350018">
                <a:moveTo>
                  <a:pt x="0" y="0"/>
                </a:moveTo>
                <a:lnTo>
                  <a:pt x="6350018" y="0"/>
                </a:lnTo>
                <a:lnTo>
                  <a:pt x="6350018" y="2978736"/>
                </a:lnTo>
                <a:lnTo>
                  <a:pt x="0" y="2978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0874">
            <a:off x="2258475" y="2543263"/>
            <a:ext cx="5525759" cy="2993957"/>
          </a:xfrm>
          <a:custGeom>
            <a:avLst/>
            <a:gdLst/>
            <a:ahLst/>
            <a:cxnLst/>
            <a:rect r="r" b="b" t="t" l="l"/>
            <a:pathLst>
              <a:path h="2993957" w="5525759">
                <a:moveTo>
                  <a:pt x="0" y="0"/>
                </a:moveTo>
                <a:lnTo>
                  <a:pt x="5525758" y="0"/>
                </a:lnTo>
                <a:lnTo>
                  <a:pt x="5525758" y="2993957"/>
                </a:lnTo>
                <a:lnTo>
                  <a:pt x="0" y="2993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02003" y="4481513"/>
            <a:ext cx="1467422" cy="1408725"/>
          </a:xfrm>
          <a:custGeom>
            <a:avLst/>
            <a:gdLst/>
            <a:ahLst/>
            <a:cxnLst/>
            <a:rect r="r" b="b" t="t" l="l"/>
            <a:pathLst>
              <a:path h="1408725" w="1467422">
                <a:moveTo>
                  <a:pt x="0" y="0"/>
                </a:moveTo>
                <a:lnTo>
                  <a:pt x="1467422" y="0"/>
                </a:lnTo>
                <a:lnTo>
                  <a:pt x="1467422" y="1408724"/>
                </a:lnTo>
                <a:lnTo>
                  <a:pt x="0" y="1408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569744">
            <a:off x="12590105" y="1413735"/>
            <a:ext cx="2778557" cy="14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Informasi yang amat membantu pelajar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1492" y="7013714"/>
            <a:ext cx="4281077" cy="130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Markah merit dan maklumat program IPTA perlu dikemaskini setiap tahun</a:t>
            </a:r>
          </a:p>
        </p:txBody>
      </p:sp>
      <p:sp>
        <p:nvSpPr>
          <p:cNvPr name="TextBox 19" id="19"/>
          <p:cNvSpPr txBox="true"/>
          <p:nvPr/>
        </p:nvSpPr>
        <p:spPr>
          <a:xfrm rot="-509866">
            <a:off x="2813779" y="3300188"/>
            <a:ext cx="2996454" cy="142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Boleh disebarkan kepada semua pelajar KMSw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97278" y="7219235"/>
            <a:ext cx="5239537" cy="14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269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Maklumbalas ini dikumpul secara temubual rawak dengan pensyarah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7788460">
            <a:off x="-1662871" y="-69749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7"/>
                </a:lnTo>
                <a:lnTo>
                  <a:pt x="0" y="24142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7749296">
            <a:off x="14939846" y="-77542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2" y="2414226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84894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05530" y="1028700"/>
            <a:ext cx="15391601" cy="8864779"/>
          </a:xfrm>
          <a:custGeom>
            <a:avLst/>
            <a:gdLst/>
            <a:ahLst/>
            <a:cxnLst/>
            <a:rect r="r" b="b" t="t" l="l"/>
            <a:pathLst>
              <a:path h="8864779" w="15391601">
                <a:moveTo>
                  <a:pt x="0" y="0"/>
                </a:moveTo>
                <a:lnTo>
                  <a:pt x="15391602" y="0"/>
                </a:lnTo>
                <a:lnTo>
                  <a:pt x="15391602" y="8864779"/>
                </a:lnTo>
                <a:lnTo>
                  <a:pt x="0" y="886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46" t="0" r="-18557" b="-14857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7749296">
            <a:off x="14939846" y="-92688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2" y="2414226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9525" y="1573684"/>
            <a:ext cx="426999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Maklumbalas </a:t>
            </a:r>
          </a:p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pelajar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487468">
            <a:off x="6469634" y="2755925"/>
            <a:ext cx="5454549" cy="3722730"/>
          </a:xfrm>
          <a:custGeom>
            <a:avLst/>
            <a:gdLst/>
            <a:ahLst/>
            <a:cxnLst/>
            <a:rect r="r" b="b" t="t" l="l"/>
            <a:pathLst>
              <a:path h="3722730" w="5454549">
                <a:moveTo>
                  <a:pt x="5454549" y="0"/>
                </a:moveTo>
                <a:lnTo>
                  <a:pt x="0" y="0"/>
                </a:lnTo>
                <a:lnTo>
                  <a:pt x="0" y="3722730"/>
                </a:lnTo>
                <a:lnTo>
                  <a:pt x="5454549" y="3722730"/>
                </a:lnTo>
                <a:lnTo>
                  <a:pt x="54545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67064" y="6821727"/>
            <a:ext cx="6585599" cy="18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42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Cadangan Penambahbaikan dari Pelajar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948244" y="6699149"/>
            <a:ext cx="2077743" cy="1994633"/>
          </a:xfrm>
          <a:custGeom>
            <a:avLst/>
            <a:gdLst/>
            <a:ahLst/>
            <a:cxnLst/>
            <a:rect r="r" b="b" t="t" l="l"/>
            <a:pathLst>
              <a:path h="1994633" w="2077743">
                <a:moveTo>
                  <a:pt x="0" y="0"/>
                </a:moveTo>
                <a:lnTo>
                  <a:pt x="2077742" y="0"/>
                </a:lnTo>
                <a:lnTo>
                  <a:pt x="2077742" y="1994634"/>
                </a:lnTo>
                <a:lnTo>
                  <a:pt x="0" y="1994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569744">
            <a:off x="7444698" y="3200471"/>
            <a:ext cx="3165700" cy="189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0"/>
              </a:lnSpc>
              <a:spcBef>
                <a:spcPct val="0"/>
              </a:spcBef>
            </a:pPr>
            <a:r>
              <a:rPr lang="en-US" sz="36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Sediakan versi bahasa Inggeris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734035" y="3018087"/>
            <a:ext cx="6731339" cy="4305660"/>
            <a:chOff x="0" y="0"/>
            <a:chExt cx="8975118" cy="5740880"/>
          </a:xfrm>
        </p:grpSpPr>
        <p:sp>
          <p:nvSpPr>
            <p:cNvPr name="Freeform 13" id="13"/>
            <p:cNvSpPr/>
            <p:nvPr/>
          </p:nvSpPr>
          <p:spPr>
            <a:xfrm flipH="true" flipV="false" rot="-510874">
              <a:off x="290442" y="596365"/>
              <a:ext cx="8394234" cy="4548149"/>
            </a:xfrm>
            <a:custGeom>
              <a:avLst/>
              <a:gdLst/>
              <a:ahLst/>
              <a:cxnLst/>
              <a:rect r="r" b="b" t="t" l="l"/>
              <a:pathLst>
                <a:path h="4548149" w="8394234">
                  <a:moveTo>
                    <a:pt x="8394234" y="0"/>
                  </a:moveTo>
                  <a:lnTo>
                    <a:pt x="0" y="0"/>
                  </a:lnTo>
                  <a:lnTo>
                    <a:pt x="0" y="4548149"/>
                  </a:lnTo>
                  <a:lnTo>
                    <a:pt x="8394234" y="4548149"/>
                  </a:lnTo>
                  <a:lnTo>
                    <a:pt x="839423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-509866">
              <a:off x="2984484" y="942738"/>
              <a:ext cx="4551942" cy="3591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9"/>
                </a:lnSpc>
                <a:spcBef>
                  <a:spcPct val="0"/>
                </a:spcBef>
              </a:pPr>
              <a:r>
                <a:rPr lang="en-US" sz="3863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Tambah bidang yang jarang didengari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2626" y="1593217"/>
            <a:ext cx="5437321" cy="4900696"/>
            <a:chOff x="0" y="0"/>
            <a:chExt cx="7249761" cy="6534261"/>
          </a:xfrm>
        </p:grpSpPr>
        <p:sp>
          <p:nvSpPr>
            <p:cNvPr name="Freeform 16" id="16"/>
            <p:cNvSpPr/>
            <p:nvPr/>
          </p:nvSpPr>
          <p:spPr>
            <a:xfrm flipH="false" flipV="false" rot="-1049182">
              <a:off x="603657" y="793504"/>
              <a:ext cx="6042446" cy="4947253"/>
            </a:xfrm>
            <a:custGeom>
              <a:avLst/>
              <a:gdLst/>
              <a:ahLst/>
              <a:cxnLst/>
              <a:rect r="r" b="b" t="t" l="l"/>
              <a:pathLst>
                <a:path h="4947253" w="6042446">
                  <a:moveTo>
                    <a:pt x="0" y="0"/>
                  </a:moveTo>
                  <a:lnTo>
                    <a:pt x="6042447" y="0"/>
                  </a:lnTo>
                  <a:lnTo>
                    <a:pt x="6042447" y="4947253"/>
                  </a:lnTo>
                  <a:lnTo>
                    <a:pt x="0" y="4947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-1172651">
              <a:off x="1368512" y="1988426"/>
              <a:ext cx="4238032" cy="2298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9"/>
                </a:lnSpc>
                <a:spcBef>
                  <a:spcPct val="0"/>
                </a:spcBef>
              </a:pPr>
              <a:r>
                <a:rPr lang="en-US" sz="330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Tambahkan data untuk universiti lain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7788460">
            <a:off x="-1813800" y="-170619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1" y="0"/>
                </a:lnTo>
                <a:lnTo>
                  <a:pt x="5082581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7749296">
            <a:off x="14788917" y="-17841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1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1" y="2414226"/>
                </a:lnTo>
                <a:lnTo>
                  <a:pt x="508258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8736" y="2033529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4"/>
                </a:lnTo>
                <a:lnTo>
                  <a:pt x="0" y="161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78736" y="3923457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5"/>
                </a:lnTo>
                <a:lnTo>
                  <a:pt x="0" y="16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78736" y="5785826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5"/>
                </a:lnTo>
                <a:lnTo>
                  <a:pt x="0" y="16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78736" y="7648195"/>
            <a:ext cx="6075868" cy="1610105"/>
          </a:xfrm>
          <a:custGeom>
            <a:avLst/>
            <a:gdLst/>
            <a:ahLst/>
            <a:cxnLst/>
            <a:rect r="r" b="b" t="t" l="l"/>
            <a:pathLst>
              <a:path h="1610105" w="6075868">
                <a:moveTo>
                  <a:pt x="0" y="0"/>
                </a:moveTo>
                <a:lnTo>
                  <a:pt x="6075868" y="0"/>
                </a:lnTo>
                <a:lnTo>
                  <a:pt x="6075868" y="1610105"/>
                </a:lnTo>
                <a:lnTo>
                  <a:pt x="0" y="16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641627" y="2172762"/>
            <a:ext cx="4839510" cy="1208923"/>
            <a:chOff x="0" y="0"/>
            <a:chExt cx="162688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41627" y="4065002"/>
            <a:ext cx="4839510" cy="1208923"/>
            <a:chOff x="0" y="0"/>
            <a:chExt cx="1626884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641627" y="5926482"/>
            <a:ext cx="4839510" cy="1208923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41627" y="7788851"/>
            <a:ext cx="4839510" cy="1208923"/>
            <a:chOff x="0" y="0"/>
            <a:chExt cx="1626884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974262" y="2330295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2"/>
                </a:lnTo>
                <a:lnTo>
                  <a:pt x="0" y="98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974262" y="4216504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1"/>
                </a:lnTo>
                <a:lnTo>
                  <a:pt x="0" y="983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974262" y="6080034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2"/>
                </a:lnTo>
                <a:lnTo>
                  <a:pt x="0" y="98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974262" y="7942404"/>
            <a:ext cx="983502" cy="983502"/>
          </a:xfrm>
          <a:custGeom>
            <a:avLst/>
            <a:gdLst/>
            <a:ahLst/>
            <a:cxnLst/>
            <a:rect r="r" b="b" t="t" l="l"/>
            <a:pathLst>
              <a:path h="983502" w="983502">
                <a:moveTo>
                  <a:pt x="0" y="0"/>
                </a:moveTo>
                <a:lnTo>
                  <a:pt x="983502" y="0"/>
                </a:lnTo>
                <a:lnTo>
                  <a:pt x="983502" y="983502"/>
                </a:lnTo>
                <a:lnTo>
                  <a:pt x="0" y="98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13958" y="2950628"/>
            <a:ext cx="5636103" cy="5664425"/>
          </a:xfrm>
          <a:custGeom>
            <a:avLst/>
            <a:gdLst/>
            <a:ahLst/>
            <a:cxnLst/>
            <a:rect r="r" b="b" t="t" l="l"/>
            <a:pathLst>
              <a:path h="5664425" w="5636103">
                <a:moveTo>
                  <a:pt x="0" y="0"/>
                </a:moveTo>
                <a:lnTo>
                  <a:pt x="5636103" y="0"/>
                </a:lnTo>
                <a:lnTo>
                  <a:pt x="5636103" y="5664425"/>
                </a:lnTo>
                <a:lnTo>
                  <a:pt x="0" y="5664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965755" y="3554542"/>
            <a:ext cx="1145146" cy="1145146"/>
          </a:xfrm>
          <a:custGeom>
            <a:avLst/>
            <a:gdLst/>
            <a:ahLst/>
            <a:cxnLst/>
            <a:rect r="r" b="b" t="t" l="l"/>
            <a:pathLst>
              <a:path h="1145146" w="1145146">
                <a:moveTo>
                  <a:pt x="0" y="0"/>
                </a:moveTo>
                <a:lnTo>
                  <a:pt x="1145147" y="0"/>
                </a:lnTo>
                <a:lnTo>
                  <a:pt x="1145147" y="1145147"/>
                </a:lnTo>
                <a:lnTo>
                  <a:pt x="0" y="114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030273" y="3529941"/>
            <a:ext cx="1295302" cy="1283969"/>
          </a:xfrm>
          <a:custGeom>
            <a:avLst/>
            <a:gdLst/>
            <a:ahLst/>
            <a:cxnLst/>
            <a:rect r="r" b="b" t="t" l="l"/>
            <a:pathLst>
              <a:path h="1283969" w="1295302">
                <a:moveTo>
                  <a:pt x="0" y="0"/>
                </a:moveTo>
                <a:lnTo>
                  <a:pt x="1295302" y="0"/>
                </a:lnTo>
                <a:lnTo>
                  <a:pt x="1295302" y="1283969"/>
                </a:lnTo>
                <a:lnTo>
                  <a:pt x="0" y="12839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965755" y="6924460"/>
            <a:ext cx="1083642" cy="1083642"/>
          </a:xfrm>
          <a:custGeom>
            <a:avLst/>
            <a:gdLst/>
            <a:ahLst/>
            <a:cxnLst/>
            <a:rect r="r" b="b" t="t" l="l"/>
            <a:pathLst>
              <a:path h="1083642" w="1083642">
                <a:moveTo>
                  <a:pt x="0" y="0"/>
                </a:moveTo>
                <a:lnTo>
                  <a:pt x="1083642" y="0"/>
                </a:lnTo>
                <a:lnTo>
                  <a:pt x="1083642" y="1083643"/>
                </a:lnTo>
                <a:lnTo>
                  <a:pt x="0" y="1083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168127" y="6843603"/>
            <a:ext cx="1052670" cy="1088031"/>
          </a:xfrm>
          <a:custGeom>
            <a:avLst/>
            <a:gdLst/>
            <a:ahLst/>
            <a:cxnLst/>
            <a:rect r="r" b="b" t="t" l="l"/>
            <a:pathLst>
              <a:path h="1088031" w="1052670">
                <a:moveTo>
                  <a:pt x="0" y="0"/>
                </a:moveTo>
                <a:lnTo>
                  <a:pt x="1052670" y="0"/>
                </a:lnTo>
                <a:lnTo>
                  <a:pt x="1052670" y="1088031"/>
                </a:lnTo>
                <a:lnTo>
                  <a:pt x="0" y="10880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4490577" y="898149"/>
            <a:ext cx="8908423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b="true" sz="5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Kekuatan Hasil Inovasi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82622" y="2282726"/>
            <a:ext cx="6988666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Rujukan bagi membuat keputusan kerjaya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82622" y="4174966"/>
            <a:ext cx="7232754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Mendapat sambutan positif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82622" y="6036446"/>
            <a:ext cx="6192169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Membantu konsultasi kerjaya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82622" y="7898815"/>
            <a:ext cx="6423410" cy="37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4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Merumuskan markah merit UPU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82622" y="272620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Sebagai panduan membantu pelajar membuat keputusan pemilihan UPU yang lebih berkesan.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82622" y="461844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Pensyarah dan pelajar bersetuju inovasi ini mampu memberi impak positif dalam pemilihan UPU pelajar.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82622" y="647992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Alat yang sangat membantu kaunselor dalam bimbingan kerjaya pelajar semasa.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82622" y="8342296"/>
            <a:ext cx="7327807" cy="53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7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Rujukan mudah untuk pelajar mengetahui markah merit UPU bagi program pengajian yang diminati.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5725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842467" y="122"/>
            <a:ext cx="8150955" cy="10286878"/>
            <a:chOff x="0" y="0"/>
            <a:chExt cx="17778019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77968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77968">
                  <a:moveTo>
                    <a:pt x="8591296" y="0"/>
                  </a:moveTo>
                  <a:lnTo>
                    <a:pt x="0" y="16891"/>
                  </a:lnTo>
                  <a:lnTo>
                    <a:pt x="0" y="22436710"/>
                  </a:lnTo>
                  <a:lnTo>
                    <a:pt x="17777968" y="22436710"/>
                  </a:lnTo>
                  <a:lnTo>
                    <a:pt x="17777968" y="22409658"/>
                  </a:lnTo>
                  <a:lnTo>
                    <a:pt x="15025878" y="13191110"/>
                  </a:lnTo>
                  <a:lnTo>
                    <a:pt x="8591296" y="0"/>
                  </a:lnTo>
                  <a:close/>
                </a:path>
              </a:pathLst>
            </a:custGeom>
            <a:blipFill>
              <a:blip r:embed="rId2"/>
              <a:stretch>
                <a:fillRect l="-17740" t="0" r="-846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399014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414567">
            <a:off x="4226565" y="5372376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7916372">
            <a:off x="339512" y="-214367"/>
            <a:ext cx="5828177" cy="276838"/>
          </a:xfrm>
          <a:custGeom>
            <a:avLst/>
            <a:gdLst/>
            <a:ahLst/>
            <a:cxnLst/>
            <a:rect r="r" b="b" t="t" l="l"/>
            <a:pathLst>
              <a:path h="276838" w="5828177">
                <a:moveTo>
                  <a:pt x="0" y="0"/>
                </a:moveTo>
                <a:lnTo>
                  <a:pt x="5828177" y="0"/>
                </a:lnTo>
                <a:lnTo>
                  <a:pt x="5828177" y="276839"/>
                </a:lnTo>
                <a:lnTo>
                  <a:pt x="0" y="27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7928872">
            <a:off x="985874" y="2829977"/>
            <a:ext cx="8689975" cy="1615450"/>
            <a:chOff x="0" y="0"/>
            <a:chExt cx="2032229" cy="3777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8600856">
            <a:off x="3103659" y="4408700"/>
            <a:ext cx="5783277" cy="1776440"/>
            <a:chOff x="0" y="0"/>
            <a:chExt cx="1578447" cy="4848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4091770">
            <a:off x="4328537" y="11092867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307861">
            <a:off x="5471292" y="6155604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737686" y="5502443"/>
            <a:ext cx="987759" cy="858116"/>
          </a:xfrm>
          <a:custGeom>
            <a:avLst/>
            <a:gdLst/>
            <a:ahLst/>
            <a:cxnLst/>
            <a:rect r="r" b="b" t="t" l="l"/>
            <a:pathLst>
              <a:path h="858116" w="987759">
                <a:moveTo>
                  <a:pt x="0" y="0"/>
                </a:moveTo>
                <a:lnTo>
                  <a:pt x="987759" y="0"/>
                </a:lnTo>
                <a:lnTo>
                  <a:pt x="987759" y="858116"/>
                </a:lnTo>
                <a:lnTo>
                  <a:pt x="0" y="85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737686" y="4206767"/>
            <a:ext cx="987759" cy="858116"/>
          </a:xfrm>
          <a:custGeom>
            <a:avLst/>
            <a:gdLst/>
            <a:ahLst/>
            <a:cxnLst/>
            <a:rect r="r" b="b" t="t" l="l"/>
            <a:pathLst>
              <a:path h="858116" w="987759">
                <a:moveTo>
                  <a:pt x="0" y="0"/>
                </a:moveTo>
                <a:lnTo>
                  <a:pt x="987759" y="0"/>
                </a:lnTo>
                <a:lnTo>
                  <a:pt x="987759" y="858116"/>
                </a:lnTo>
                <a:lnTo>
                  <a:pt x="0" y="85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737686" y="6798120"/>
            <a:ext cx="987759" cy="858116"/>
          </a:xfrm>
          <a:custGeom>
            <a:avLst/>
            <a:gdLst/>
            <a:ahLst/>
            <a:cxnLst/>
            <a:rect r="r" b="b" t="t" l="l"/>
            <a:pathLst>
              <a:path h="858116" w="987759">
                <a:moveTo>
                  <a:pt x="0" y="0"/>
                </a:moveTo>
                <a:lnTo>
                  <a:pt x="987759" y="0"/>
                </a:lnTo>
                <a:lnTo>
                  <a:pt x="987759" y="858116"/>
                </a:lnTo>
                <a:lnTo>
                  <a:pt x="0" y="85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6855144" y="5598838"/>
            <a:ext cx="752844" cy="665326"/>
          </a:xfrm>
          <a:custGeom>
            <a:avLst/>
            <a:gdLst/>
            <a:ahLst/>
            <a:cxnLst/>
            <a:rect r="r" b="b" t="t" l="l"/>
            <a:pathLst>
              <a:path h="665326" w="752844">
                <a:moveTo>
                  <a:pt x="752843" y="0"/>
                </a:moveTo>
                <a:lnTo>
                  <a:pt x="0" y="0"/>
                </a:lnTo>
                <a:lnTo>
                  <a:pt x="0" y="665326"/>
                </a:lnTo>
                <a:lnTo>
                  <a:pt x="752843" y="665326"/>
                </a:lnTo>
                <a:lnTo>
                  <a:pt x="7528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16855144" y="4303162"/>
            <a:ext cx="752844" cy="665326"/>
          </a:xfrm>
          <a:custGeom>
            <a:avLst/>
            <a:gdLst/>
            <a:ahLst/>
            <a:cxnLst/>
            <a:rect r="r" b="b" t="t" l="l"/>
            <a:pathLst>
              <a:path h="665326" w="752844">
                <a:moveTo>
                  <a:pt x="752843" y="0"/>
                </a:moveTo>
                <a:lnTo>
                  <a:pt x="0" y="0"/>
                </a:lnTo>
                <a:lnTo>
                  <a:pt x="0" y="665325"/>
                </a:lnTo>
                <a:lnTo>
                  <a:pt x="752843" y="665325"/>
                </a:lnTo>
                <a:lnTo>
                  <a:pt x="7528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16855144" y="6894515"/>
            <a:ext cx="752844" cy="665326"/>
          </a:xfrm>
          <a:custGeom>
            <a:avLst/>
            <a:gdLst/>
            <a:ahLst/>
            <a:cxnLst/>
            <a:rect r="r" b="b" t="t" l="l"/>
            <a:pathLst>
              <a:path h="665326" w="752844">
                <a:moveTo>
                  <a:pt x="752843" y="0"/>
                </a:moveTo>
                <a:lnTo>
                  <a:pt x="0" y="0"/>
                </a:lnTo>
                <a:lnTo>
                  <a:pt x="0" y="665325"/>
                </a:lnTo>
                <a:lnTo>
                  <a:pt x="752843" y="665325"/>
                </a:lnTo>
                <a:lnTo>
                  <a:pt x="7528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144000" y="976451"/>
            <a:ext cx="10209633" cy="780772"/>
            <a:chOff x="0" y="0"/>
            <a:chExt cx="2946466" cy="2253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46466" cy="225328"/>
            </a:xfrm>
            <a:custGeom>
              <a:avLst/>
              <a:gdLst/>
              <a:ahLst/>
              <a:cxnLst/>
              <a:rect r="r" b="b" t="t" l="l"/>
              <a:pathLst>
                <a:path h="225328" w="2946466">
                  <a:moveTo>
                    <a:pt x="203200" y="0"/>
                  </a:moveTo>
                  <a:lnTo>
                    <a:pt x="2946466" y="0"/>
                  </a:lnTo>
                  <a:lnTo>
                    <a:pt x="2743266" y="225328"/>
                  </a:lnTo>
                  <a:lnTo>
                    <a:pt x="0" y="2253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57150"/>
              <a:ext cx="2743266" cy="282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8996138" y="1009650"/>
            <a:ext cx="826316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4"/>
              </a:lnSpc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Kelemahan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88508" y="1843197"/>
            <a:ext cx="8736938" cy="150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8"/>
              </a:lnSpc>
            </a:pPr>
            <a:r>
              <a:rPr lang="en-US" sz="301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Pembinaan inovasi masih di tahap awal dan data perlu dikemaskini dan disemak agar maklumat betul diberi kepada pelajar.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829319" y="4197242"/>
            <a:ext cx="7702325" cy="41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b="true" sz="26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Hanya menggambarkan markah merit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23183" y="5522529"/>
            <a:ext cx="5808461" cy="41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b="true" sz="26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alumni tidak mencukupi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25193" y="6818205"/>
            <a:ext cx="8306451" cy="41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5"/>
              </a:lnSpc>
            </a:pPr>
            <a:r>
              <a:rPr lang="en-US" b="true" sz="26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Perlu masa klasifikasi bidang pengajian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988508" y="4674279"/>
            <a:ext cx="7543136" cy="64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9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Kejayaan penawaran UPU tidak hanya bergantung kepada markah merit semata-mata.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988508" y="6003266"/>
            <a:ext cx="7543136" cy="33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9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alumni yang digunakan hanya 2021 dan 2023.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988508" y="7298943"/>
            <a:ext cx="7543136" cy="64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9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penawaran kemasukan UPU alumni perlu diklasifikasi mengikut bidang.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405381" y="4464501"/>
            <a:ext cx="10236924" cy="3837363"/>
            <a:chOff x="0" y="0"/>
            <a:chExt cx="2696145" cy="10106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96145" cy="1010664"/>
            </a:xfrm>
            <a:custGeom>
              <a:avLst/>
              <a:gdLst/>
              <a:ahLst/>
              <a:cxnLst/>
              <a:rect r="r" b="b" t="t" l="l"/>
              <a:pathLst>
                <a:path h="1010664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1010664"/>
                  </a:lnTo>
                  <a:lnTo>
                    <a:pt x="0" y="1010664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696145" cy="106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98718" y="2802900"/>
            <a:ext cx="9761035" cy="16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sz="10455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RUMUSAN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94727" y="4442294"/>
            <a:ext cx="6525940" cy="3667820"/>
            <a:chOff x="0" y="0"/>
            <a:chExt cx="8701254" cy="489042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85182"/>
              <a:ext cx="8372239" cy="4227981"/>
            </a:xfrm>
            <a:custGeom>
              <a:avLst/>
              <a:gdLst/>
              <a:ahLst/>
              <a:cxnLst/>
              <a:rect r="r" b="b" t="t" l="l"/>
              <a:pathLst>
                <a:path h="4227981" w="8372239">
                  <a:moveTo>
                    <a:pt x="0" y="0"/>
                  </a:moveTo>
                  <a:lnTo>
                    <a:pt x="8372239" y="0"/>
                  </a:lnTo>
                  <a:lnTo>
                    <a:pt x="8372239" y="4227980"/>
                  </a:lnTo>
                  <a:lnTo>
                    <a:pt x="0" y="422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701254" cy="4890427"/>
            </a:xfrm>
            <a:custGeom>
              <a:avLst/>
              <a:gdLst/>
              <a:ahLst/>
              <a:cxnLst/>
              <a:rect r="r" b="b" t="t" l="l"/>
              <a:pathLst>
                <a:path h="4890427" w="8701254">
                  <a:moveTo>
                    <a:pt x="0" y="0"/>
                  </a:moveTo>
                  <a:lnTo>
                    <a:pt x="8701254" y="0"/>
                  </a:lnTo>
                  <a:lnTo>
                    <a:pt x="8701254" y="4890427"/>
                  </a:lnTo>
                  <a:lnTo>
                    <a:pt x="0" y="489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3152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94253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0207" t="0" r="-5901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0699004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7406018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1741168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8512211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8645739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9454599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9525447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1009650"/>
            <a:ext cx="797782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Sumber Rujukan Merit UPU Pelajar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47779"/>
            <a:ext cx="8115300" cy="356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6" indent="-334643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Antara kejayaan utama pelajar mendapat pilihan utama ke IPTA bergantung kepada penyusunan 12 pilihan UPU berdasarkan pencapaian markah merit pelajar di samping memenuhi Syarat Am dan Syarat Khas program pengajian.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548913"/>
            <a:ext cx="8115300" cy="154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6" indent="-334643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Sistem Merit Matrix Match sebagai alat membantu pelajar membuat keputusan kerjaya yang lebih efisien.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3152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94253" y="-75948"/>
            <a:ext cx="8230062" cy="10381997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4899" t="0" r="-4993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0699004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7406018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1741168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8512211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8645739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9454599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9525447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-1065633" y="3712647"/>
            <a:ext cx="10209633" cy="780772"/>
            <a:chOff x="0" y="0"/>
            <a:chExt cx="2946466" cy="2253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946466" cy="225328"/>
            </a:xfrm>
            <a:custGeom>
              <a:avLst/>
              <a:gdLst/>
              <a:ahLst/>
              <a:cxnLst/>
              <a:rect r="r" b="b" t="t" l="l"/>
              <a:pathLst>
                <a:path h="225328" w="2946466">
                  <a:moveTo>
                    <a:pt x="203200" y="0"/>
                  </a:moveTo>
                  <a:lnTo>
                    <a:pt x="2946466" y="0"/>
                  </a:lnTo>
                  <a:lnTo>
                    <a:pt x="2743266" y="225328"/>
                  </a:lnTo>
                  <a:lnTo>
                    <a:pt x="0" y="2253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57150"/>
              <a:ext cx="2743266" cy="282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4798220"/>
            <a:ext cx="1197142" cy="1040017"/>
          </a:xfrm>
          <a:custGeom>
            <a:avLst/>
            <a:gdLst/>
            <a:ahLst/>
            <a:cxnLst/>
            <a:rect r="r" b="b" t="t" l="l"/>
            <a:pathLst>
              <a:path h="1040017" w="1197142">
                <a:moveTo>
                  <a:pt x="0" y="0"/>
                </a:moveTo>
                <a:lnTo>
                  <a:pt x="1197142" y="0"/>
                </a:lnTo>
                <a:lnTo>
                  <a:pt x="1197142" y="1040016"/>
                </a:lnTo>
                <a:lnTo>
                  <a:pt x="0" y="1040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28700" y="7647986"/>
            <a:ext cx="1197142" cy="1040017"/>
          </a:xfrm>
          <a:custGeom>
            <a:avLst/>
            <a:gdLst/>
            <a:ahLst/>
            <a:cxnLst/>
            <a:rect r="r" b="b" t="t" l="l"/>
            <a:pathLst>
              <a:path h="1040017" w="1197142">
                <a:moveTo>
                  <a:pt x="0" y="0"/>
                </a:moveTo>
                <a:lnTo>
                  <a:pt x="1197142" y="0"/>
                </a:lnTo>
                <a:lnTo>
                  <a:pt x="1197142" y="1040017"/>
                </a:lnTo>
                <a:lnTo>
                  <a:pt x="0" y="1040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06840" y="4865887"/>
            <a:ext cx="1040861" cy="904682"/>
          </a:xfrm>
          <a:custGeom>
            <a:avLst/>
            <a:gdLst/>
            <a:ahLst/>
            <a:cxnLst/>
            <a:rect r="r" b="b" t="t" l="l"/>
            <a:pathLst>
              <a:path h="904682" w="1040861">
                <a:moveTo>
                  <a:pt x="0" y="0"/>
                </a:moveTo>
                <a:lnTo>
                  <a:pt x="1040861" y="0"/>
                </a:lnTo>
                <a:lnTo>
                  <a:pt x="1040861" y="904682"/>
                </a:lnTo>
                <a:lnTo>
                  <a:pt x="0" y="904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06840" y="7715654"/>
            <a:ext cx="1040861" cy="904682"/>
          </a:xfrm>
          <a:custGeom>
            <a:avLst/>
            <a:gdLst/>
            <a:ahLst/>
            <a:cxnLst/>
            <a:rect r="r" b="b" t="t" l="l"/>
            <a:pathLst>
              <a:path h="904682" w="1040861">
                <a:moveTo>
                  <a:pt x="0" y="0"/>
                </a:moveTo>
                <a:lnTo>
                  <a:pt x="1040861" y="0"/>
                </a:lnTo>
                <a:lnTo>
                  <a:pt x="1040861" y="904681"/>
                </a:lnTo>
                <a:lnTo>
                  <a:pt x="0" y="904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009650"/>
            <a:ext cx="805644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HARAPAN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6840" y="3820784"/>
            <a:ext cx="6658759" cy="53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3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WAY FORWARD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40442" y="4792758"/>
            <a:ext cx="4835592" cy="91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b="true" sz="3025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AI-based Recommender System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49444" y="7628936"/>
            <a:ext cx="5493708" cy="135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302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Digunakan oleh semua Kolej Matrikulasi di Malaysia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1700769"/>
            <a:ext cx="8115300" cy="185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Sistem ini berpotensi dibangunkan dengan integrasi AI untuk meramal program pengajian yang pelajar layak mohon berdasarkan pencapaian markah merit.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40442" y="5768775"/>
            <a:ext cx="6425295" cy="101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33"/>
              </a:lnSpc>
              <a:spcBef>
                <a:spcPct val="0"/>
              </a:spcBef>
            </a:pPr>
            <a:r>
              <a:rPr lang="en-US" sz="14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Volk, N. A., Rojas, G., &amp; Vitali, M. V. (2020, October). UniNet: next term course recommendation using deep learning. In 2020 International Conference on Advanced Computer Science and Information Systems (ICACSIS) (pp. 377-380). IEEE.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0060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5768" y="-98005"/>
            <a:ext cx="8247548" cy="10404055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37907" t="0" r="-3790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875437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6572926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0908076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7679119" y="11047176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7812647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8621508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8692356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1258575">
            <a:off x="17290405" y="4917272"/>
            <a:ext cx="3086100" cy="7366081"/>
            <a:chOff x="0" y="0"/>
            <a:chExt cx="812800" cy="1940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642688" y="8296295"/>
            <a:ext cx="2774320" cy="1559271"/>
            <a:chOff x="0" y="0"/>
            <a:chExt cx="3699093" cy="20790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36213"/>
              <a:ext cx="3559222" cy="1797407"/>
            </a:xfrm>
            <a:custGeom>
              <a:avLst/>
              <a:gdLst/>
              <a:ahLst/>
              <a:cxnLst/>
              <a:rect r="r" b="b" t="t" l="l"/>
              <a:pathLst>
                <a:path h="1797407" w="3559222">
                  <a:moveTo>
                    <a:pt x="0" y="0"/>
                  </a:moveTo>
                  <a:lnTo>
                    <a:pt x="3559222" y="0"/>
                  </a:lnTo>
                  <a:lnTo>
                    <a:pt x="3559222" y="1797407"/>
                  </a:lnTo>
                  <a:lnTo>
                    <a:pt x="0" y="1797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699093" cy="2079027"/>
            </a:xfrm>
            <a:custGeom>
              <a:avLst/>
              <a:gdLst/>
              <a:ahLst/>
              <a:cxnLst/>
              <a:rect r="r" b="b" t="t" l="l"/>
              <a:pathLst>
                <a:path h="2079027" w="3699093">
                  <a:moveTo>
                    <a:pt x="0" y="0"/>
                  </a:moveTo>
                  <a:lnTo>
                    <a:pt x="3699093" y="0"/>
                  </a:lnTo>
                  <a:lnTo>
                    <a:pt x="3699093" y="2079027"/>
                  </a:lnTo>
                  <a:lnTo>
                    <a:pt x="0" y="207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03997" y="3976312"/>
            <a:ext cx="9550477" cy="136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71"/>
              </a:lnSpc>
            </a:pPr>
            <a:r>
              <a:rPr lang="en-US" sz="8747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Terima Kasih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58387" y="5327090"/>
            <a:ext cx="8451202" cy="67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0"/>
              </a:lnSpc>
            </a:pPr>
            <a:r>
              <a:rPr lang="en-US" sz="4351" spc="992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Atas Perhatian Anda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58575">
            <a:off x="17565316" y="5003366"/>
            <a:ext cx="3086100" cy="7366081"/>
            <a:chOff x="0" y="0"/>
            <a:chExt cx="812800" cy="19400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4137860">
            <a:off x="15927011" y="8993383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5"/>
                </a:moveTo>
                <a:lnTo>
                  <a:pt x="3475677" y="165095"/>
                </a:lnTo>
                <a:lnTo>
                  <a:pt x="3475677" y="0"/>
                </a:lnTo>
                <a:lnTo>
                  <a:pt x="0" y="0"/>
                </a:lnTo>
                <a:lnTo>
                  <a:pt x="0" y="165095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727" y="954731"/>
            <a:ext cx="1135121" cy="1070817"/>
          </a:xfrm>
          <a:custGeom>
            <a:avLst/>
            <a:gdLst/>
            <a:ahLst/>
            <a:cxnLst/>
            <a:rect r="r" b="b" t="t" l="l"/>
            <a:pathLst>
              <a:path h="1070817" w="1135121">
                <a:moveTo>
                  <a:pt x="0" y="0"/>
                </a:moveTo>
                <a:lnTo>
                  <a:pt x="1135121" y="0"/>
                </a:lnTo>
                <a:lnTo>
                  <a:pt x="1135121" y="1070816"/>
                </a:lnTo>
                <a:lnTo>
                  <a:pt x="0" y="107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575918">
            <a:off x="-1840244" y="6437745"/>
            <a:ext cx="3086100" cy="7366081"/>
            <a:chOff x="0" y="0"/>
            <a:chExt cx="812800" cy="1940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940038"/>
            </a:xfrm>
            <a:custGeom>
              <a:avLst/>
              <a:gdLst/>
              <a:ahLst/>
              <a:cxnLst/>
              <a:rect r="r" b="b" t="t" l="l"/>
              <a:pathLst>
                <a:path h="1940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40038"/>
                  </a:lnTo>
                  <a:lnTo>
                    <a:pt x="0" y="1940038"/>
                  </a:lnTo>
                  <a:close/>
                </a:path>
              </a:pathLst>
            </a:custGeom>
            <a:solidFill>
              <a:srgbClr val="9FD41E">
                <a:alpha val="8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199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2688" y="8561515"/>
            <a:ext cx="2774320" cy="1559271"/>
            <a:chOff x="0" y="0"/>
            <a:chExt cx="3699093" cy="20790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36213"/>
              <a:ext cx="3559222" cy="1797407"/>
            </a:xfrm>
            <a:custGeom>
              <a:avLst/>
              <a:gdLst/>
              <a:ahLst/>
              <a:cxnLst/>
              <a:rect r="r" b="b" t="t" l="l"/>
              <a:pathLst>
                <a:path h="1797407" w="3559222">
                  <a:moveTo>
                    <a:pt x="0" y="0"/>
                  </a:moveTo>
                  <a:lnTo>
                    <a:pt x="3559222" y="0"/>
                  </a:lnTo>
                  <a:lnTo>
                    <a:pt x="3559222" y="1797407"/>
                  </a:lnTo>
                  <a:lnTo>
                    <a:pt x="0" y="1797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99093" cy="2079027"/>
            </a:xfrm>
            <a:custGeom>
              <a:avLst/>
              <a:gdLst/>
              <a:ahLst/>
              <a:cxnLst/>
              <a:rect r="r" b="b" t="t" l="l"/>
              <a:pathLst>
                <a:path h="2079027" w="3699093">
                  <a:moveTo>
                    <a:pt x="0" y="0"/>
                  </a:moveTo>
                  <a:lnTo>
                    <a:pt x="3699093" y="0"/>
                  </a:lnTo>
                  <a:lnTo>
                    <a:pt x="3699093" y="2079027"/>
                  </a:lnTo>
                  <a:lnTo>
                    <a:pt x="0" y="207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2215234"/>
            <a:ext cx="3375386" cy="80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</a:pPr>
            <a:r>
              <a:rPr lang="en-US" sz="5132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Rujukan: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7788460">
            <a:off x="-1813800" y="-170619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1" y="0"/>
                </a:lnTo>
                <a:lnTo>
                  <a:pt x="5082581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7749296">
            <a:off x="14788917" y="-17841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1" y="0"/>
                </a:moveTo>
                <a:lnTo>
                  <a:pt x="0" y="0"/>
                </a:lnTo>
                <a:lnTo>
                  <a:pt x="0" y="2414226"/>
                </a:lnTo>
                <a:lnTo>
                  <a:pt x="5082581" y="2414226"/>
                </a:lnTo>
                <a:lnTo>
                  <a:pt x="50825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34435" y="1189075"/>
            <a:ext cx="5563076" cy="65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KOLOKIUM PENDIDIKAN &amp; INOVASI</a:t>
            </a:r>
          </a:p>
          <a:p>
            <a:pPr algn="l">
              <a:lnSpc>
                <a:spcPts val="2538"/>
              </a:lnSpc>
            </a:pPr>
            <a:r>
              <a:rPr lang="en-US" sz="2226" b="true">
                <a:solidFill>
                  <a:srgbClr val="2727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KOLEJ MATRIKULASI SARAWAK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4727" y="3132796"/>
            <a:ext cx="16071746" cy="7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Iatrellis, O., Kameas, A., &amp; Fitsilis, P. (2017). Academic advising systems: A systematic literature review of empirical evidence. Education Sciences, 7(4), 90.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4727" y="4041431"/>
            <a:ext cx="16071746" cy="35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Dasu, T., &amp; Johnson, T. (2003). Exploratory data mining and data cleaning. John Wiley &amp; Sons.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727" y="4600457"/>
            <a:ext cx="15909164" cy="35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Pipino, L. L., Lee, Y. W., &amp; Wang, R. Y. (2002). Data quality assessment. Communications of the ACM, 45(4), 211-218.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4727" y="5302509"/>
            <a:ext cx="16071746" cy="7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Volk, N. A., Rojas, G., &amp; Vitali, M. V. (2020, October). UniNet: next term course recommendation using deep learning. In 2020 International Conference on Advanced Computer Science and Information Systems (ICACSIS) (pp. 377-380). IEEE.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4727" y="6334818"/>
            <a:ext cx="16234328" cy="7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Al-Twijri, M. I., Luna, J. M., Herrera, F., &amp; Ventura, S. (2022). Course recommendation based on sequences: An evolutionary search of emerging sequential patterns. Cognitive Computation, 14(4), 1474-1495.</a:t>
            </a:r>
          </a:p>
        </p:txBody>
      </p:sp>
      <p:sp>
        <p:nvSpPr>
          <p:cNvPr name="Freeform 22" id="22"/>
          <p:cNvSpPr/>
          <p:nvPr/>
        </p:nvSpPr>
        <p:spPr>
          <a:xfrm flipH="false" flipV="true" rot="-7436805">
            <a:off x="-1095150" y="9051045"/>
            <a:ext cx="3475677" cy="165095"/>
          </a:xfrm>
          <a:custGeom>
            <a:avLst/>
            <a:gdLst/>
            <a:ahLst/>
            <a:cxnLst/>
            <a:rect r="r" b="b" t="t" l="l"/>
            <a:pathLst>
              <a:path h="165095" w="3475677">
                <a:moveTo>
                  <a:pt x="0" y="165094"/>
                </a:moveTo>
                <a:lnTo>
                  <a:pt x="3475677" y="165094"/>
                </a:lnTo>
                <a:lnTo>
                  <a:pt x="3475677" y="0"/>
                </a:lnTo>
                <a:lnTo>
                  <a:pt x="0" y="0"/>
                </a:lnTo>
                <a:lnTo>
                  <a:pt x="0" y="165094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94727" y="7261005"/>
            <a:ext cx="16234328" cy="7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Von Thienen, J., Meinel, C., &amp; Nicolai, C. (2014). How design thinking tools help to solve wicked problems. Design thinking research: Building innovation eco-systems, 97-102.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405381" y="6432716"/>
            <a:ext cx="10236924" cy="1869148"/>
            <a:chOff x="0" y="0"/>
            <a:chExt cx="2696145" cy="49228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96145" cy="492286"/>
            </a:xfrm>
            <a:custGeom>
              <a:avLst/>
              <a:gdLst/>
              <a:ahLst/>
              <a:cxnLst/>
              <a:rect r="r" b="b" t="t" l="l"/>
              <a:pathLst>
                <a:path h="492286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492286"/>
                  </a:lnTo>
                  <a:lnTo>
                    <a:pt x="0" y="492286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696145" cy="549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17716" y="2100053"/>
            <a:ext cx="10236924" cy="1869148"/>
            <a:chOff x="0" y="0"/>
            <a:chExt cx="2696145" cy="49228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696145" cy="492286"/>
            </a:xfrm>
            <a:custGeom>
              <a:avLst/>
              <a:gdLst/>
              <a:ahLst/>
              <a:cxnLst/>
              <a:rect r="r" b="b" t="t" l="l"/>
              <a:pathLst>
                <a:path h="492286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492286"/>
                  </a:lnTo>
                  <a:lnTo>
                    <a:pt x="0" y="492286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2696145" cy="549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417716" y="2100053"/>
            <a:ext cx="10236924" cy="4122002"/>
            <a:chOff x="0" y="0"/>
            <a:chExt cx="2696145" cy="10856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96145" cy="1085630"/>
            </a:xfrm>
            <a:custGeom>
              <a:avLst/>
              <a:gdLst/>
              <a:ahLst/>
              <a:cxnLst/>
              <a:rect r="r" b="b" t="t" l="l"/>
              <a:pathLst>
                <a:path h="1085630" w="2696145">
                  <a:moveTo>
                    <a:pt x="0" y="0"/>
                  </a:moveTo>
                  <a:lnTo>
                    <a:pt x="2696145" y="0"/>
                  </a:lnTo>
                  <a:lnTo>
                    <a:pt x="2696145" y="1085630"/>
                  </a:lnTo>
                  <a:lnTo>
                    <a:pt x="0" y="1085630"/>
                  </a:lnTo>
                  <a:close/>
                </a:path>
              </a:pathLst>
            </a:custGeom>
            <a:solidFill>
              <a:srgbClr val="272727">
                <a:alpha val="8000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696145" cy="1142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1354" y="9893479"/>
            <a:ext cx="16583520" cy="1074361"/>
            <a:chOff x="0" y="0"/>
            <a:chExt cx="5405821" cy="350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5821" cy="350215"/>
            </a:xfrm>
            <a:custGeom>
              <a:avLst/>
              <a:gdLst/>
              <a:ahLst/>
              <a:cxnLst/>
              <a:rect r="r" b="b" t="t" l="l"/>
              <a:pathLst>
                <a:path h="350215" w="5405821">
                  <a:moveTo>
                    <a:pt x="5202621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5405821" y="350215"/>
                  </a:lnTo>
                  <a:lnTo>
                    <a:pt x="520262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02621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80973" y="9893479"/>
            <a:ext cx="13266646" cy="1074361"/>
            <a:chOff x="0" y="0"/>
            <a:chExt cx="4324602" cy="350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602" cy="350215"/>
            </a:xfrm>
            <a:custGeom>
              <a:avLst/>
              <a:gdLst/>
              <a:ahLst/>
              <a:cxnLst/>
              <a:rect r="r" b="b" t="t" l="l"/>
              <a:pathLst>
                <a:path h="350215" w="4324602">
                  <a:moveTo>
                    <a:pt x="4121402" y="0"/>
                  </a:moveTo>
                  <a:lnTo>
                    <a:pt x="0" y="0"/>
                  </a:lnTo>
                  <a:lnTo>
                    <a:pt x="203200" y="350215"/>
                  </a:lnTo>
                  <a:lnTo>
                    <a:pt x="4324602" y="350215"/>
                  </a:lnTo>
                  <a:lnTo>
                    <a:pt x="4121402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121402" cy="407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88460">
            <a:off x="-1662871" y="-533333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0" y="0"/>
                </a:moveTo>
                <a:lnTo>
                  <a:pt x="5082582" y="0"/>
                </a:lnTo>
                <a:lnTo>
                  <a:pt x="5082582" y="2414226"/>
                </a:lnTo>
                <a:lnTo>
                  <a:pt x="0" y="241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749296">
            <a:off x="14939846" y="-541127"/>
            <a:ext cx="5082582" cy="2414226"/>
          </a:xfrm>
          <a:custGeom>
            <a:avLst/>
            <a:gdLst/>
            <a:ahLst/>
            <a:cxnLst/>
            <a:rect r="r" b="b" t="t" l="l"/>
            <a:pathLst>
              <a:path h="2414226" w="5082582">
                <a:moveTo>
                  <a:pt x="5082582" y="0"/>
                </a:moveTo>
                <a:lnTo>
                  <a:pt x="0" y="0"/>
                </a:lnTo>
                <a:lnTo>
                  <a:pt x="0" y="2414227"/>
                </a:lnTo>
                <a:lnTo>
                  <a:pt x="5082582" y="2414227"/>
                </a:lnTo>
                <a:lnTo>
                  <a:pt x="5082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222" y="3821028"/>
            <a:ext cx="6879642" cy="4861614"/>
          </a:xfrm>
          <a:custGeom>
            <a:avLst/>
            <a:gdLst/>
            <a:ahLst/>
            <a:cxnLst/>
            <a:rect r="r" b="b" t="t" l="l"/>
            <a:pathLst>
              <a:path h="4861614" w="6879642">
                <a:moveTo>
                  <a:pt x="0" y="0"/>
                </a:moveTo>
                <a:lnTo>
                  <a:pt x="6879642" y="0"/>
                </a:lnTo>
                <a:lnTo>
                  <a:pt x="6879642" y="4861614"/>
                </a:lnTo>
                <a:lnTo>
                  <a:pt x="0" y="486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93046" y="23277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23843" y="2474659"/>
            <a:ext cx="5106127" cy="1275524"/>
            <a:chOff x="0" y="0"/>
            <a:chExt cx="162688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99344" y="26408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5381" y="4464501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8"/>
                </a:lnTo>
                <a:lnTo>
                  <a:pt x="0" y="16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36178" y="4611405"/>
            <a:ext cx="5106127" cy="1275524"/>
            <a:chOff x="0" y="0"/>
            <a:chExt cx="162688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11679" y="4777617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05381" y="6603055"/>
            <a:ext cx="6410598" cy="1698809"/>
          </a:xfrm>
          <a:custGeom>
            <a:avLst/>
            <a:gdLst/>
            <a:ahLst/>
            <a:cxnLst/>
            <a:rect r="r" b="b" t="t" l="l"/>
            <a:pathLst>
              <a:path h="1698809" w="6410598">
                <a:moveTo>
                  <a:pt x="0" y="0"/>
                </a:moveTo>
                <a:lnTo>
                  <a:pt x="6410599" y="0"/>
                </a:lnTo>
                <a:lnTo>
                  <a:pt x="6410599" y="1698809"/>
                </a:lnTo>
                <a:lnTo>
                  <a:pt x="0" y="169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536178" y="6749959"/>
            <a:ext cx="5106127" cy="1275524"/>
            <a:chOff x="0" y="0"/>
            <a:chExt cx="162688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884" cy="406400"/>
            </a:xfrm>
            <a:custGeom>
              <a:avLst/>
              <a:gdLst/>
              <a:ahLst/>
              <a:cxnLst/>
              <a:rect r="r" b="b" t="t" l="l"/>
              <a:pathLst>
                <a:path h="406400" w="1626884">
                  <a:moveTo>
                    <a:pt x="1423684" y="0"/>
                  </a:moveTo>
                  <a:cubicBezTo>
                    <a:pt x="1535908" y="0"/>
                    <a:pt x="1626884" y="90976"/>
                    <a:pt x="1626884" y="203200"/>
                  </a:cubicBezTo>
                  <a:cubicBezTo>
                    <a:pt x="1626884" y="315424"/>
                    <a:pt x="1535908" y="406400"/>
                    <a:pt x="14236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2688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11679" y="6916171"/>
            <a:ext cx="1037685" cy="1037685"/>
          </a:xfrm>
          <a:custGeom>
            <a:avLst/>
            <a:gdLst/>
            <a:ahLst/>
            <a:cxnLst/>
            <a:rect r="r" b="b" t="t" l="l"/>
            <a:pathLst>
              <a:path h="1037685" w="1037685">
                <a:moveTo>
                  <a:pt x="0" y="0"/>
                </a:moveTo>
                <a:lnTo>
                  <a:pt x="1037685" y="0"/>
                </a:lnTo>
                <a:lnTo>
                  <a:pt x="1037685" y="1037685"/>
                </a:lnTo>
                <a:lnTo>
                  <a:pt x="0" y="103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1477" y="1711858"/>
            <a:ext cx="6496167" cy="21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Bahagian Kemasukan Pelajar IPTA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740713" y="8654067"/>
            <a:ext cx="9400545" cy="74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7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UPU Online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7331" y="2581681"/>
            <a:ext cx="7373685" cy="77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Pelajar diberi 12 pilihan program pengajian semasa permohonan UPU.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1674" y="4669114"/>
            <a:ext cx="811030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Penawaran program pengajian IPTA berdasarkan sistem meritokrasi; 90% akademik, 10% kokurikulum.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665" y="6856981"/>
            <a:ext cx="7373685" cy="11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5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Kejayaan mendapat pilihan utama UPU bergantung kepada beberapa faktor dan keupayaan menyusun 12 pilihan.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427" y="8686407"/>
            <a:ext cx="5637978" cy="1818856"/>
            <a:chOff x="0" y="0"/>
            <a:chExt cx="1318923" cy="425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923" cy="425495"/>
            </a:xfrm>
            <a:custGeom>
              <a:avLst/>
              <a:gdLst/>
              <a:ahLst/>
              <a:cxnLst/>
              <a:rect r="r" b="b" t="t" l="l"/>
              <a:pathLst>
                <a:path h="425495" w="1318923">
                  <a:moveTo>
                    <a:pt x="659461" y="0"/>
                  </a:moveTo>
                  <a:lnTo>
                    <a:pt x="1318923" y="425495"/>
                  </a:lnTo>
                  <a:lnTo>
                    <a:pt x="0" y="425495"/>
                  </a:lnTo>
                  <a:lnTo>
                    <a:pt x="659461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6082" y="140401"/>
              <a:ext cx="906759" cy="25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70528" y="-823531"/>
            <a:ext cx="8715274" cy="10994078"/>
            <a:chOff x="0" y="0"/>
            <a:chExt cx="17786096" cy="22436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6096" cy="22436710"/>
            </a:xfrm>
            <a:custGeom>
              <a:avLst/>
              <a:gdLst/>
              <a:ahLst/>
              <a:cxnLst/>
              <a:rect r="r" b="b" t="t" l="l"/>
              <a:pathLst>
                <a:path h="22436710" w="17786096">
                  <a:moveTo>
                    <a:pt x="9194800" y="0"/>
                  </a:moveTo>
                  <a:lnTo>
                    <a:pt x="2760091" y="13191110"/>
                  </a:lnTo>
                  <a:lnTo>
                    <a:pt x="0" y="22436710"/>
                  </a:lnTo>
                  <a:lnTo>
                    <a:pt x="17786096" y="22436710"/>
                  </a:lnTo>
                  <a:lnTo>
                    <a:pt x="17786096" y="16891"/>
                  </a:lnTo>
                  <a:lnTo>
                    <a:pt x="9194800" y="0"/>
                  </a:lnTo>
                  <a:close/>
                </a:path>
              </a:pathLst>
            </a:custGeom>
            <a:blipFill>
              <a:blip r:embed="rId2"/>
              <a:stretch>
                <a:fillRect l="-44669" t="0" r="-446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1375279" y="-783547"/>
            <a:ext cx="5185700" cy="3086528"/>
            <a:chOff x="0" y="0"/>
            <a:chExt cx="1032362" cy="614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362" cy="614462"/>
            </a:xfrm>
            <a:custGeom>
              <a:avLst/>
              <a:gdLst/>
              <a:ahLst/>
              <a:cxnLst/>
              <a:rect r="r" b="b" t="t" l="l"/>
              <a:pathLst>
                <a:path h="614462" w="1032362">
                  <a:moveTo>
                    <a:pt x="516181" y="0"/>
                  </a:moveTo>
                  <a:lnTo>
                    <a:pt x="1032362" y="614462"/>
                  </a:lnTo>
                  <a:lnTo>
                    <a:pt x="0" y="614462"/>
                  </a:lnTo>
                  <a:lnTo>
                    <a:pt x="516181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1307" y="228136"/>
              <a:ext cx="709749" cy="342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375750">
            <a:off x="8082293" y="5407411"/>
            <a:ext cx="6716297" cy="2610548"/>
            <a:chOff x="0" y="0"/>
            <a:chExt cx="1076951" cy="4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951" cy="418598"/>
            </a:xfrm>
            <a:custGeom>
              <a:avLst/>
              <a:gdLst/>
              <a:ahLst/>
              <a:cxnLst/>
              <a:rect r="r" b="b" t="t" l="l"/>
              <a:pathLst>
                <a:path h="418598" w="1076951">
                  <a:moveTo>
                    <a:pt x="538475" y="0"/>
                  </a:moveTo>
                  <a:lnTo>
                    <a:pt x="1076951" y="418598"/>
                  </a:lnTo>
                  <a:lnTo>
                    <a:pt x="0" y="418598"/>
                  </a:lnTo>
                  <a:lnTo>
                    <a:pt x="538475" y="0"/>
                  </a:lnTo>
                  <a:close/>
                </a:path>
              </a:pathLst>
            </a:custGeom>
            <a:solidFill>
              <a:srgbClr val="1439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274" y="137199"/>
              <a:ext cx="740404" cy="251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907321">
            <a:off x="12417443" y="-311760"/>
            <a:ext cx="6789599" cy="322506"/>
          </a:xfrm>
          <a:custGeom>
            <a:avLst/>
            <a:gdLst/>
            <a:ahLst/>
            <a:cxnLst/>
            <a:rect r="r" b="b" t="t" l="l"/>
            <a:pathLst>
              <a:path h="322506" w="6789599">
                <a:moveTo>
                  <a:pt x="0" y="0"/>
                </a:moveTo>
                <a:lnTo>
                  <a:pt x="6789599" y="0"/>
                </a:lnTo>
                <a:lnTo>
                  <a:pt x="6789599" y="322506"/>
                </a:lnTo>
                <a:lnTo>
                  <a:pt x="0" y="32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61755">
            <a:off x="9223174" y="11041698"/>
            <a:ext cx="5407008" cy="256833"/>
          </a:xfrm>
          <a:custGeom>
            <a:avLst/>
            <a:gdLst/>
            <a:ahLst/>
            <a:cxnLst/>
            <a:rect r="r" b="b" t="t" l="l"/>
            <a:pathLst>
              <a:path h="256833" w="5407008">
                <a:moveTo>
                  <a:pt x="0" y="0"/>
                </a:moveTo>
                <a:lnTo>
                  <a:pt x="5407008" y="0"/>
                </a:lnTo>
                <a:lnTo>
                  <a:pt x="5407008" y="256833"/>
                </a:lnTo>
                <a:lnTo>
                  <a:pt x="0" y="25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03244">
            <a:off x="9322014" y="2841310"/>
            <a:ext cx="8661734" cy="1610200"/>
            <a:chOff x="0" y="0"/>
            <a:chExt cx="2032229" cy="377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228" cy="377787"/>
            </a:xfrm>
            <a:custGeom>
              <a:avLst/>
              <a:gdLst/>
              <a:ahLst/>
              <a:cxnLst/>
              <a:rect r="r" b="b" t="t" l="l"/>
              <a:pathLst>
                <a:path h="377787" w="2032228">
                  <a:moveTo>
                    <a:pt x="1016114" y="0"/>
                  </a:moveTo>
                  <a:lnTo>
                    <a:pt x="2032228" y="377787"/>
                  </a:lnTo>
                  <a:lnTo>
                    <a:pt x="0" y="377787"/>
                  </a:lnTo>
                  <a:lnTo>
                    <a:pt x="1016114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17536" y="118251"/>
              <a:ext cx="1397157" cy="23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572885">
            <a:off x="10130874" y="4411855"/>
            <a:ext cx="5759608" cy="1769170"/>
            <a:chOff x="0" y="0"/>
            <a:chExt cx="1578447" cy="484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8447" cy="484849"/>
            </a:xfrm>
            <a:custGeom>
              <a:avLst/>
              <a:gdLst/>
              <a:ahLst/>
              <a:cxnLst/>
              <a:rect r="r" b="b" t="t" l="l"/>
              <a:pathLst>
                <a:path h="484849" w="1578447">
                  <a:moveTo>
                    <a:pt x="789223" y="0"/>
                  </a:moveTo>
                  <a:lnTo>
                    <a:pt x="1578447" y="484849"/>
                  </a:lnTo>
                  <a:lnTo>
                    <a:pt x="0" y="484849"/>
                  </a:lnTo>
                  <a:lnTo>
                    <a:pt x="789223" y="0"/>
                  </a:lnTo>
                  <a:close/>
                </a:path>
              </a:pathLst>
            </a:custGeom>
            <a:solidFill>
              <a:srgbClr val="9FD4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46632" y="167959"/>
              <a:ext cx="1085182" cy="2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338981">
            <a:off x="10201722" y="6165836"/>
            <a:ext cx="3373711" cy="160251"/>
          </a:xfrm>
          <a:custGeom>
            <a:avLst/>
            <a:gdLst/>
            <a:ahLst/>
            <a:cxnLst/>
            <a:rect r="r" b="b" t="t" l="l"/>
            <a:pathLst>
              <a:path h="160251" w="3373711">
                <a:moveTo>
                  <a:pt x="0" y="0"/>
                </a:moveTo>
                <a:lnTo>
                  <a:pt x="3373711" y="0"/>
                </a:lnTo>
                <a:lnTo>
                  <a:pt x="3373711" y="160252"/>
                </a:lnTo>
                <a:lnTo>
                  <a:pt x="0" y="1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2306" y="4943252"/>
            <a:ext cx="7857766" cy="3743154"/>
          </a:xfrm>
          <a:custGeom>
            <a:avLst/>
            <a:gdLst/>
            <a:ahLst/>
            <a:cxnLst/>
            <a:rect r="r" b="b" t="t" l="l"/>
            <a:pathLst>
              <a:path h="3743154" w="7857766">
                <a:moveTo>
                  <a:pt x="0" y="0"/>
                </a:moveTo>
                <a:lnTo>
                  <a:pt x="7857766" y="0"/>
                </a:lnTo>
                <a:lnTo>
                  <a:pt x="7857766" y="3743155"/>
                </a:lnTo>
                <a:lnTo>
                  <a:pt x="0" y="374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5455" y="1786290"/>
            <a:ext cx="10885073" cy="30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Pengetahuan kerjaya adalah penting supaya pelajar KMSw dapat memilih program pengajian bersesuaian dengan minat dan pencapaian merit. </a:t>
            </a:r>
          </a:p>
          <a:p>
            <a:pPr algn="just" marL="678854" indent="-339427" lvl="1">
              <a:lnSpc>
                <a:spcPts val="4087"/>
              </a:lnSpc>
              <a:buFont typeface="Arial"/>
              <a:buChar char="•"/>
            </a:pPr>
            <a:r>
              <a:rPr lang="en-US" sz="3144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Aplikasi e-UPU Poket dan laman web e-Panduan UPU sebagai rujukan utama pelajar matrikulasi.</a:t>
            </a:r>
          </a:p>
          <a:p>
            <a:pPr algn="just">
              <a:lnSpc>
                <a:spcPts val="408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0401" y="1009650"/>
            <a:ext cx="5461063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716" spc="-141" b="true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LATARBELAKANG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0810" y="5694793"/>
            <a:ext cx="2895979" cy="21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pelajar mendapat pilihan utama</a:t>
            </a:r>
          </a:p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KMSw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5611" y="522954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52926" y="6523124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90981" y="7805976"/>
            <a:ext cx="2895979" cy="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b="true">
                <a:solidFill>
                  <a:srgbClr val="27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54032" y="5123251"/>
            <a:ext cx="2895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80.4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DAGTOxTfmZA</dc:identifier>
  <dcterms:modified xsi:type="dcterms:W3CDTF">2011-08-01T06:04:30Z</dcterms:modified>
  <cp:revision>1</cp:revision>
  <dc:title>Merit Matrix Match</dc:title>
</cp:coreProperties>
</file>